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72" r:id="rId1"/>
    <p:sldMasterId id="2147483696" r:id="rId2"/>
  </p:sldMasterIdLst>
  <p:notesMasterIdLst>
    <p:notesMasterId r:id="rId12"/>
  </p:notesMasterIdLst>
  <p:sldIdLst>
    <p:sldId id="266" r:id="rId3"/>
    <p:sldId id="263" r:id="rId4"/>
    <p:sldId id="276" r:id="rId5"/>
    <p:sldId id="259" r:id="rId6"/>
    <p:sldId id="282" r:id="rId7"/>
    <p:sldId id="283" r:id="rId8"/>
    <p:sldId id="260" r:id="rId9"/>
    <p:sldId id="264" r:id="rId10"/>
    <p:sldId id="284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8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3781" autoAdjust="0"/>
  </p:normalViewPr>
  <p:slideViewPr>
    <p:cSldViewPr snapToGrid="0">
      <p:cViewPr varScale="1">
        <p:scale>
          <a:sx n="47" d="100"/>
          <a:sy n="47" d="100"/>
        </p:scale>
        <p:origin x="166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10D8BC8-5C74-469A-B289-D3BA739A49DC}" type="datetimeFigureOut">
              <a:rPr lang="ar-SA" smtClean="0"/>
              <a:t>24/12/40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39D321-28FD-47A6-B26F-A03D713B42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685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8383-5FE6-4331-8B25-232622D9492D}" type="uaqdatetime1">
              <a:rPr lang="ar-SA" smtClean="0"/>
              <a:t>24/12/40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حقيبة أنشطة العودة للمدرسة اعداد وتنفيذ الأستاذة/ سعدية الزهراني 1439هـ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188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3094-B058-4154-A313-2DD02F9E0421}" type="uaqdatetime1">
              <a:rPr lang="ar-SA" smtClean="0"/>
              <a:t>24/12/40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حقيبة أنشطة العودة للمدرسة اعداد وتنفيذ الأستاذة/ سعدية الزهراني 1439هـ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24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7DA6-BD42-4619-A2A3-F684775541D5}" type="uaqdatetime1">
              <a:rPr lang="ar-SA" smtClean="0"/>
              <a:t>24/12/40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حقيبة أنشطة العودة للمدرسة اعداد وتنفيذ الأستاذة/ سعدية الزهراني 1439هـ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2309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3AD723-B812-496F-958C-69AFD1277B38}" type="uaqdatetime1">
              <a:rPr lang="ar-SA" altLang="ar-SA" smtClean="0"/>
              <a:t>24/12/40</a:t>
            </a:fld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حقيبة أنشطة العودة للمدرسة اعداد وتنفيذ الأستاذة/ سعدية الزهراني 1439هـ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E8F9F-7EB4-46F1-8D9B-D1EB8477A8C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2338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32A42-9D29-4C14-A5BA-59786B536FCB}" type="uaqdatetime1">
              <a:rPr lang="ar-SA" altLang="ar-SA" smtClean="0"/>
              <a:t>24/12/40</a:t>
            </a:fld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حقيبة أنشطة العودة للمدرسة اعداد وتنفيذ الأستاذة/ سعدية الزهراني 1439هـ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17255-4623-46DF-A31D-0909F9AFECC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51808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7FE6A-A51C-4CD9-B32B-45D2823F66B2}" type="uaqdatetime1">
              <a:rPr lang="ar-SA" altLang="ar-SA" smtClean="0"/>
              <a:t>24/12/40</a:t>
            </a:fld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حقيبة أنشطة العودة للمدرسة اعداد وتنفيذ الأستاذة/ سعدية الزهراني 1439هـ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6BF1C-1E29-43E2-95A7-E3825F11981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42419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F7F1F2-1F3A-4D8A-9F5A-EEF29A46F3F9}" type="uaqdatetime1">
              <a:rPr lang="ar-SA" altLang="ar-SA" smtClean="0"/>
              <a:t>24/12/40</a:t>
            </a:fld>
            <a:endParaRPr lang="en-US" alt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حقيبة أنشطة العودة للمدرسة اعداد وتنفيذ الأستاذة/ سعدية الزهراني 1439هـ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D5D78-05B2-4C04-AF98-33CAA76B918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05255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52630-C530-4C4B-921C-FD6896A6FA26}" type="uaqdatetime1">
              <a:rPr lang="ar-SA" altLang="ar-SA" smtClean="0"/>
              <a:t>24/12/40</a:t>
            </a:fld>
            <a:endParaRPr lang="en-US" alt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حقيبة أنشطة العودة للمدرسة اعداد وتنفيذ الأستاذة/ سعدية الزهراني 1439هـ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A14EC-5A63-4A71-8072-CE95E5EFC8A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72223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ACCB98-F346-46D9-9E16-703302B4A29C}" type="uaqdatetime1">
              <a:rPr lang="ar-SA" altLang="ar-SA" smtClean="0"/>
              <a:t>24/12/40</a:t>
            </a:fld>
            <a:endParaRPr lang="en-US" alt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حقيبة أنشطة العودة للمدرسة اعداد وتنفيذ الأستاذة/ سعدية الزهراني 1439هـ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22B78-DEA0-474D-AC72-205EC9F9131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22998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DD6BE6-DCCA-4BA4-A051-5A2060CFD3F0}" type="uaqdatetime1">
              <a:rPr lang="ar-SA" altLang="ar-SA" smtClean="0"/>
              <a:t>24/12/40</a:t>
            </a:fld>
            <a:endParaRPr lang="en-US" alt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حقيبة أنشطة العودة للمدرسة اعداد وتنفيذ الأستاذة/ سعدية الزهراني 1439هـ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F80C-B3F8-467A-A505-C9F90865459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98124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E948-B065-4E45-ACDB-8BAEA73D3F83}" type="uaqdatetime1">
              <a:rPr lang="ar-SA" altLang="ar-SA" smtClean="0"/>
              <a:t>24/12/40</a:t>
            </a:fld>
            <a:endParaRPr lang="en-US" alt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حقيبة أنشطة العودة للمدرسة اعداد وتنفيذ الأستاذة/ سعدية الزهراني 1439هـ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0D772-DA50-4D5C-8489-44399B8C35E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0536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41BC-07D2-4FE7-8955-51395FA49B80}" type="uaqdatetime1">
              <a:rPr lang="ar-SA" smtClean="0"/>
              <a:t>24/12/40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حقيبة أنشطة العودة للمدرسة اعداد وتنفيذ الأستاذة/ سعدية الزهراني 1439هـ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4424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7007A-B12D-4E59-9610-87FD601DE55E}" type="uaqdatetime1">
              <a:rPr lang="ar-SA" altLang="ar-SA" smtClean="0"/>
              <a:t>24/12/40</a:t>
            </a:fld>
            <a:endParaRPr lang="en-US" alt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حقيبة أنشطة العودة للمدرسة اعداد وتنفيذ الأستاذة/ سعدية الزهراني 1439هـ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EC5CE-45B8-40D7-A601-4D38DF44BF5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04864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9E364-96C4-46C2-A860-50D85F7C9006}" type="uaqdatetime1">
              <a:rPr lang="ar-SA" altLang="ar-SA" smtClean="0"/>
              <a:t>24/12/40</a:t>
            </a:fld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حقيبة أنشطة العودة للمدرسة اعداد وتنفيذ الأستاذة/ سعدية الزهراني 1439هـ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22A57-FA0C-4D4C-8AE6-589F6909C0A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62238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D0CFE-1E12-4258-AEFA-91DA77E986E9}" type="uaqdatetime1">
              <a:rPr lang="ar-SA" altLang="ar-SA" smtClean="0"/>
              <a:t>24/12/40</a:t>
            </a:fld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حقيبة أنشطة العودة للمدرسة اعداد وتنفيذ الأستاذة/ سعدية الزهراني 1439هـ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D13E4-64F1-41C5-990F-843AD381B2C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1442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C037-CDA5-43A4-AD93-418EDF24B67F}" type="uaqdatetime1">
              <a:rPr lang="ar-SA" smtClean="0"/>
              <a:t>24/12/40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حقيبة أنشطة العودة للمدرسة اعداد وتنفيذ الأستاذة/ سعدية الزهراني 1439هـ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170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7189-EEA4-49DB-98D4-B457A86CFFB2}" type="uaqdatetime1">
              <a:rPr lang="ar-SA" smtClean="0"/>
              <a:t>24/12/40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حقيبة أنشطة العودة للمدرسة اعداد وتنفيذ الأستاذة/ سعدية الزهراني 1439هـ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345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AB42-7653-4A09-9084-00A6E430F9EE}" type="uaqdatetime1">
              <a:rPr lang="ar-SA" smtClean="0"/>
              <a:t>24/12/40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حقيبة أنشطة العودة للمدرسة اعداد وتنفيذ الأستاذة/ سعدية الزهراني 1439هـ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603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D1B-C2A7-4F3F-BB3F-8AC9F8FF8C5E}" type="uaqdatetime1">
              <a:rPr lang="ar-SA" smtClean="0"/>
              <a:t>24/12/40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حقيبة أنشطة العودة للمدرسة اعداد وتنفيذ الأستاذة/ سعدية الزهراني 1439هـ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495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E62B-3412-4979-8EC6-B4B4D0C4596E}" type="uaqdatetime1">
              <a:rPr lang="ar-SA" smtClean="0"/>
              <a:t>24/12/40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حقيبة أنشطة العودة للمدرسة اعداد وتنفيذ الأستاذة/ سعدية الزهراني 1439هـ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781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CE31-1452-4245-8A62-2AED4B45D573}" type="uaqdatetime1">
              <a:rPr lang="ar-SA" smtClean="0"/>
              <a:t>24/12/40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حقيبة أنشطة العودة للمدرسة اعداد وتنفيذ الأستاذة/ سعدية الزهراني 1439هـ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73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B29-94C7-4418-A022-D77591CC40BF}" type="uaqdatetime1">
              <a:rPr lang="ar-SA" smtClean="0"/>
              <a:t>24/12/40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حقيبة أنشطة العودة للمدرسة اعداد وتنفيذ الأستاذة/ سعدية الزهراني 1439هـ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181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3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D911-3FB0-45B0-BC85-2265C0F87CC9}" type="uaqdatetime1">
              <a:rPr lang="ar-SA" smtClean="0"/>
              <a:t>24/12/40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حقيبة أنشطة العودة للمدرسة اعداد وتنفيذ الأستاذة/ سعدية الزهراني 1439هـ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B75E-DD79-46DE-B054-AF3A9A7E14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657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3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7272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1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88CC251-8559-4D0E-A54D-3C0E9780A9C8}" type="uaqdatetime1">
              <a:rPr lang="ar-SA" altLang="ar-SA" smtClean="0"/>
              <a:t>24/12/40</a:t>
            </a:fld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ar-SA" smtClean="0"/>
              <a:t>حقيبة أنشطة العودة للمدرسة اعداد وتنفيذ الأستاذة/ سعدية الزهراني 1439هـ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34D49F7-AD15-4D8C-8B3C-2056CCFE92E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7805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1218219" y="2661887"/>
            <a:ext cx="472440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AF_Aseer" pitchFamily="2" charset="-78"/>
              </a:rPr>
              <a:t>مرحباً بعودتك مدرستي</a:t>
            </a:r>
            <a:endParaRPr lang="ar-SA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AF_Aseer" pitchFamily="2" charset="-78"/>
            </a:endParaRP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75" y="7505337"/>
            <a:ext cx="929491" cy="856352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57" y="5456587"/>
            <a:ext cx="1173785" cy="115757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58" y="94078"/>
            <a:ext cx="1385722" cy="1617808"/>
          </a:xfrm>
          <a:prstGeom prst="rect">
            <a:avLst/>
          </a:prstGeom>
        </p:spPr>
      </p:pic>
      <p:pic>
        <p:nvPicPr>
          <p:cNvPr id="18" name="صورة 17" descr="IMG_9587.JPG"/>
          <p:cNvPicPr/>
          <p:nvPr/>
        </p:nvPicPr>
        <p:blipFill rotWithShape="1">
          <a:blip r:embed="rId6"/>
          <a:srcRect l="18845" t="7784" r="16245" b="14309"/>
          <a:stretch/>
        </p:blipFill>
        <p:spPr>
          <a:xfrm>
            <a:off x="5426854" y="322006"/>
            <a:ext cx="1031530" cy="111235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مستطيل 9"/>
          <p:cNvSpPr/>
          <p:nvPr/>
        </p:nvSpPr>
        <p:spPr>
          <a:xfrm>
            <a:off x="956183" y="6917850"/>
            <a:ext cx="16367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ef Ruqaa" panose="02000503000000000000" pitchFamily="2" charset="-78"/>
                <a:cs typeface="Aref Ruqaa" panose="02000503000000000000" pitchFamily="2" charset="-78"/>
              </a:rPr>
              <a:t>اعداد الأستاذة :</a:t>
            </a:r>
          </a:p>
          <a:p>
            <a:pPr algn="ctr">
              <a:lnSpc>
                <a:spcPct val="150000"/>
              </a:lnSpc>
            </a:pPr>
            <a:r>
              <a:rPr lang="ar-SA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ef Ruqaa" panose="02000503000000000000" pitchFamily="2" charset="-78"/>
                <a:cs typeface="Aref Ruqaa" panose="02000503000000000000" pitchFamily="2" charset="-78"/>
              </a:rPr>
              <a:t>أ. سعدية الزهراني</a:t>
            </a: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ef Ruqaa" panose="02000503000000000000" pitchFamily="2" charset="-78"/>
              <a:cs typeface="Aref Ruqaa" panose="02000503000000000000" pitchFamily="2" charset="-78"/>
            </a:endParaRPr>
          </a:p>
        </p:txBody>
      </p:sp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F80C-B3F8-467A-A505-C9F908654590}" type="slidenum">
              <a:rPr lang="en-US" altLang="ar-SA" smtClean="0"/>
              <a:pPr/>
              <a:t>1</a:t>
            </a:fld>
            <a:endParaRPr lang="en-US" altLang="ar-SA"/>
          </a:p>
        </p:txBody>
      </p:sp>
      <p:sp>
        <p:nvSpPr>
          <p:cNvPr id="2" name="مستطيل 1"/>
          <p:cNvSpPr/>
          <p:nvPr/>
        </p:nvSpPr>
        <p:spPr>
          <a:xfrm>
            <a:off x="1926761" y="4904549"/>
            <a:ext cx="3307316" cy="646331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dvertisingBold" pitchFamily="2" charset="-78"/>
              </a:rPr>
              <a:t>مجموعة من الأنشطة التي تقدم</a:t>
            </a:r>
          </a:p>
          <a:p>
            <a:pPr algn="ctr"/>
            <a:r>
              <a:rPr lang="ar-SA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dvertisingBold" pitchFamily="2" charset="-78"/>
              </a:rPr>
              <a:t> في بداية العام الدراسي  </a:t>
            </a:r>
            <a:endParaRPr lang="ar-SA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dvertising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693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98" y="775065"/>
            <a:ext cx="3637279" cy="791079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350378" y="9283947"/>
            <a:ext cx="4201727" cy="527403"/>
          </a:xfrm>
        </p:spPr>
        <p:txBody>
          <a:bodyPr/>
          <a:lstStyle/>
          <a:p>
            <a:r>
              <a:rPr lang="ar-SA" dirty="0">
                <a:solidFill>
                  <a:schemeClr val="tx1"/>
                </a:solidFill>
                <a:latin typeface="Ara Hamah 1964 B Bold" panose="00000800000000000000" pitchFamily="50" charset="-78"/>
                <a:cs typeface="Ara Hamah 1964 B Bold" panose="00000800000000000000" pitchFamily="50" charset="-78"/>
              </a:rPr>
              <a:t>حقيبة أنشطة العودة للمدرسة اعداد وتنفيذ الأستاذة/ سعدية </a:t>
            </a:r>
            <a:r>
              <a:rPr lang="ar-SA">
                <a:solidFill>
                  <a:schemeClr val="tx1"/>
                </a:solidFill>
                <a:latin typeface="Ara Hamah 1964 B Bold" panose="00000800000000000000" pitchFamily="50" charset="-78"/>
                <a:cs typeface="Ara Hamah 1964 B Bold" panose="00000800000000000000" pitchFamily="50" charset="-78"/>
              </a:rPr>
              <a:t>الزهراني </a:t>
            </a:r>
            <a:r>
              <a:rPr lang="ar-SA" smtClean="0">
                <a:solidFill>
                  <a:schemeClr val="tx1"/>
                </a:solidFill>
                <a:latin typeface="Ara Hamah 1964 B Bold" panose="00000800000000000000" pitchFamily="50" charset="-78"/>
                <a:cs typeface="Ara Hamah 1964 B Bold" panose="00000800000000000000" pitchFamily="50" charset="-78"/>
              </a:rPr>
              <a:t>1440</a:t>
            </a:r>
            <a:endParaRPr lang="ar-SA" dirty="0">
              <a:solidFill>
                <a:schemeClr val="tx1"/>
              </a:solidFill>
              <a:latin typeface="Ara Hamah 1964 B Bold" panose="00000800000000000000" pitchFamily="50" charset="-78"/>
              <a:cs typeface="Ara Hamah 1964 B Bold" panose="00000800000000000000" pitchFamily="50" charset="-78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2</a:t>
            </a:fld>
            <a:endParaRPr lang="ar-SA"/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80" y="1329200"/>
            <a:ext cx="2837483" cy="108893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533291" y="1519724"/>
            <a:ext cx="178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المقدمة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49680" y="2844524"/>
            <a:ext cx="459626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كنا دائماً كمعلمات للصفوف الأولية في مثل هذه الأيام نسابق الزمن للاستعداد لبداية العام الدراسي ، فنعد العدة لاستقبال الصغيرات بمشاعر يغلفها الحب والحنان  ،  ففي الفترة الماضية كنت </a:t>
            </a:r>
            <a:r>
              <a:rPr lang="ar-SA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أتنقل بين العديد من المواقع الأجنبية لاستلهم الأفكار لي ولكل من يشاركني الاهتمامات </a:t>
            </a: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، فكانت هذه  الأفكار جمعتها لكن في هذا المؤلف وأحببت أن أشارككن هذه الاستعدادات والجهود فقد أعددت  </a:t>
            </a:r>
            <a:r>
              <a:rPr lang="ar-SA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مايناسب</a:t>
            </a: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هذه العودة  من أنشطة ،  متنوعة تشمل عدة فعاليات ( أنشطة التعارف ،  ، أنشطة للتلوين ،</a:t>
            </a:r>
            <a:r>
              <a:rPr lang="ar-SA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نشطة قص ولصق ،أنشطة ألغاز  تنوعت </a:t>
            </a:r>
            <a:r>
              <a:rPr lang="ar-SA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مابين</a:t>
            </a:r>
            <a:r>
              <a:rPr lang="ar-SA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أنشطة منطقية ورياضية ولغوية لتناسب أنواع الذكاءات المختلفة </a:t>
            </a:r>
            <a:r>
              <a:rPr lang="ar-SA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</a:t>
            </a: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)</a:t>
            </a:r>
            <a:r>
              <a:rPr lang="ar-SA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حيث تساعد الأنشطة السابقة المعلمة في اعداد الأنشطة والتمارين التي تندرج وفق الأنواع السائدة في فصلها.</a:t>
            </a:r>
          </a:p>
          <a:p>
            <a:pPr algn="justLow" rtl="1">
              <a:lnSpc>
                <a:spcPct val="150000"/>
              </a:lnSpc>
            </a:pP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وحتى يكون استقبال الطالبات في أول يوم دراسي بعد العودة ذكرى جميلة </a:t>
            </a:r>
            <a:r>
              <a:rPr lang="ar-SA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لاتنسى</a:t>
            </a: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فقد شغلت وقتها بأنشطة ممتعة ومفيدة من جهة ، ونظمت جهود معلمتها من جهة أخرى..</a:t>
            </a:r>
          </a:p>
          <a:p>
            <a:pPr algn="justLow" rtl="1">
              <a:lnSpc>
                <a:spcPct val="150000"/>
              </a:lnSpc>
            </a:pP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  و تقبلوا خالص رجائي بالتوفيق لي ولكن دوماً وأبداً</a:t>
            </a:r>
          </a:p>
          <a:p>
            <a:pPr algn="ctr" rtl="1">
              <a:lnSpc>
                <a:spcPct val="150000"/>
              </a:lnSpc>
            </a:pP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ef Ruqaa" panose="02000503000000000000" pitchFamily="2" charset="-78"/>
                <a:cs typeface="Aref Ruqaa" panose="02000503000000000000" pitchFamily="2" charset="-78"/>
              </a:rPr>
              <a:t>                                                                                     أ. سعدية الزهراني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ef Ruqaa" panose="02000503000000000000" pitchFamily="2" charset="-78"/>
              <a:cs typeface="Aref Ruqaa" panose="02000503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  </a:t>
            </a:r>
            <a:endParaRPr lang="ar-SA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686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3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178560" y="1723847"/>
            <a:ext cx="4764405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عزيزتي المعلمة..</a:t>
            </a:r>
          </a:p>
          <a:p>
            <a:pPr algn="justLow" rtl="1">
              <a:lnSpc>
                <a:spcPct val="150000"/>
              </a:lnSpc>
            </a:pPr>
            <a:r>
              <a:rPr lang="ar-SA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 الممارسات التدريسية السليمة هي التي تتفهم أن الذكاء أنواع عدة و أن </a:t>
            </a: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للمتعلمين </a:t>
            </a:r>
            <a:r>
              <a:rPr lang="ar-SA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أساليب تعلم </a:t>
            </a: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مختلفة </a:t>
            </a:r>
          </a:p>
          <a:p>
            <a:pPr algn="justLow" rtl="1">
              <a:lnSpc>
                <a:spcPct val="150000"/>
              </a:lnSpc>
            </a:pP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و </a:t>
            </a:r>
            <a:r>
              <a:rPr lang="ar-SA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أن للطلبة أساليبهم المختلفة في التعلم ، و بالتالي فإن الممارسات التدريسية السليمة هي التي تراعي ذلك التعدد </a:t>
            </a: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والاختلاف وبين </a:t>
            </a:r>
            <a:r>
              <a:rPr lang="ar-SA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يديك عزيزتي  مقياس تصنيف </a:t>
            </a:r>
            <a:r>
              <a:rPr lang="ar-SA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الذكاءات</a:t>
            </a:r>
            <a:r>
              <a:rPr lang="ar-SA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 المتعددة يساعدك  في تصنيف طالباتك حسب الذكاء السائد لدى كل طالبة وذلك </a:t>
            </a:r>
            <a:r>
              <a:rPr lang="ar-SA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بالاجابة</a:t>
            </a:r>
            <a:r>
              <a:rPr lang="ar-SA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 عن الأسئلة التالية </a:t>
            </a: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مع ملاحظة أنه قد تجمع الطالبة بين أكثر من نوع من </a:t>
            </a:r>
            <a:r>
              <a:rPr lang="ar-SA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الذكاءات</a:t>
            </a: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 السبعة ولكن يبقى نوع هو السائد في شخصيتها</a:t>
            </a:r>
          </a:p>
          <a:p>
            <a:pPr algn="justLow" rtl="1">
              <a:lnSpc>
                <a:spcPct val="150000"/>
              </a:lnSpc>
            </a:pPr>
            <a:r>
              <a:rPr lang="ar-SA" sz="1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فيم يفيد تحديد الذكاء لدى كل طالبة ؟</a:t>
            </a:r>
          </a:p>
          <a:p>
            <a:pPr algn="justLow" rtl="1">
              <a:lnSpc>
                <a:spcPct val="150000"/>
              </a:lnSpc>
            </a:pP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يساعد في تنويع الأنشطة حسب أنواع </a:t>
            </a:r>
            <a:r>
              <a:rPr lang="ar-SA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الذكاءات</a:t>
            </a: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 السائدة في فصلك  واختيار  الأنسب منها لكل نوع بحيث تراعين جميع الطالبات , و يفيد أيضا في توزيع الطالبات  لمجموعات متجانسة .مثلا (تحتوي كل مجموعة على طالبة من طالبات الذكاء اللغوي و </a:t>
            </a:r>
            <a:r>
              <a:rPr lang="ar-SA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لاتجتمع</a:t>
            </a: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 اثنتان في مجموعة واحدة إلا إذا زاد العدد )</a:t>
            </a:r>
          </a:p>
          <a:p>
            <a:pPr algn="justLow" rtl="1">
              <a:lnSpc>
                <a:spcPct val="150000"/>
              </a:lnSpc>
            </a:pP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كيف أصحح المقياس ؟</a:t>
            </a:r>
          </a:p>
          <a:p>
            <a:pPr algn="justLow" rtl="1">
              <a:lnSpc>
                <a:spcPct val="150000"/>
              </a:lnSpc>
            </a:pP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وذلك بوضع درجة واحدة لكل إجابة بـ (نعم) وصفر لكل إجابة بـ(لا )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Abdoullah Ashgar EL-kharef" panose="02000000000000000000" pitchFamily="2" charset="-78"/>
              <a:cs typeface="AdvertisingBold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وتجمع درجات كل نوع على حده 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,</a:t>
            </a:r>
            <a:r>
              <a:rPr lang="ar-SA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وأعلى مجموع يرجح نوع الذكاء السائد لدى الطالبة </a:t>
            </a:r>
          </a:p>
          <a:p>
            <a:pPr algn="justLow" rtl="1">
              <a:lnSpc>
                <a:spcPct val="150000"/>
              </a:lnSpc>
            </a:pP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  </a:t>
            </a:r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فمثلا حصلت في الذكاء الايقاعي على مجموع درجات (3) والذكاء الحركي (5) اما اعلى درجة كانت للذكاء اللغوي (7 ) إذن الطالبة ذكائها لغوي . 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AdvertisingBold" pitchFamily="2" charset="-78"/>
              </a:rPr>
              <a:t>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5542" y="869496"/>
            <a:ext cx="3863523" cy="52322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العودة الى المدرسة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39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688" y="786800"/>
            <a:ext cx="3865199" cy="792549"/>
          </a:xfrm>
          <a:prstGeom prst="rect">
            <a:avLst/>
          </a:prstGeom>
        </p:spPr>
      </p:pic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4</a:t>
            </a:fld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15" y="2642362"/>
            <a:ext cx="4447785" cy="503873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357930" y="3810842"/>
            <a:ext cx="2214956" cy="2556912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ma Font" panose="02000700000000000000" pitchFamily="2" charset="-78"/>
              </a:rPr>
              <a:t>مقياس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ma Font" panose="02000700000000000000" pitchFamily="2" charset="-78"/>
              </a:rPr>
              <a:t>تصنيف </a:t>
            </a:r>
          </a:p>
          <a:p>
            <a:pPr algn="ctr"/>
            <a:r>
              <a:rPr lang="ar-SA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ma Font" panose="02000700000000000000" pitchFamily="2" charset="-78"/>
              </a:rPr>
              <a:t>الذكاءات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ima Font" panose="02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263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5</a:t>
            </a:fld>
            <a:endParaRPr lang="ar-SA"/>
          </a:p>
        </p:txBody>
      </p:sp>
      <p:grpSp>
        <p:nvGrpSpPr>
          <p:cNvPr id="7" name="مجموعة 6"/>
          <p:cNvGrpSpPr/>
          <p:nvPr/>
        </p:nvGrpSpPr>
        <p:grpSpPr>
          <a:xfrm>
            <a:off x="2216264" y="1364626"/>
            <a:ext cx="2898473" cy="575469"/>
            <a:chOff x="1852989" y="1392716"/>
            <a:chExt cx="2944228" cy="575469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989" y="1392716"/>
              <a:ext cx="2944228" cy="527591"/>
            </a:xfrm>
            <a:prstGeom prst="rect">
              <a:avLst/>
            </a:prstGeom>
          </p:spPr>
        </p:pic>
        <p:sp>
          <p:nvSpPr>
            <p:cNvPr id="4" name="مستطيل 3"/>
            <p:cNvSpPr/>
            <p:nvPr/>
          </p:nvSpPr>
          <p:spPr>
            <a:xfrm>
              <a:off x="2259672" y="1414187"/>
              <a:ext cx="1962284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 Abdoullah Ashgar EL-kharef" panose="02000000000000000000" pitchFamily="2" charset="-78"/>
                  <a:cs typeface="AdvertisingBold" pitchFamily="2" charset="-78"/>
                </a:rPr>
                <a:t>مقياس تصنيف </a:t>
              </a:r>
              <a:r>
                <a:rPr lang="ar-SA" sz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 Abdoullah Ashgar EL-kharef" panose="02000000000000000000" pitchFamily="2" charset="-78"/>
                  <a:cs typeface="AdvertisingBold" pitchFamily="2" charset="-78"/>
                </a:rPr>
                <a:t>الذكاءات</a:t>
              </a:r>
              <a:r>
                <a:rPr lang="ar-SA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 Abdoullah Ashgar EL-kharef" panose="02000000000000000000" pitchFamily="2" charset="-78"/>
                  <a:cs typeface="AdvertisingBold" pitchFamily="2" charset="-78"/>
                </a:rPr>
                <a:t> </a:t>
              </a:r>
            </a:p>
            <a:p>
              <a:pPr algn="ctr"/>
              <a:r>
                <a:rPr lang="en-US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 Abdoullah Ashgar EL-kharef" panose="02000000000000000000" pitchFamily="2" charset="-78"/>
                  <a:cs typeface=" Abdoullah Ashgar EL-kharef" panose="02000000000000000000" pitchFamily="2" charset="-78"/>
                </a:rPr>
                <a:t> </a:t>
              </a:r>
              <a:r>
                <a:rPr lang="en-US" sz="1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 Abdoullah Ashgar EL-kharef" panose="02000000000000000000" pitchFamily="2" charset="-78"/>
                  <a:cs typeface=" Abdoullah Ashgar EL-kharef" panose="02000000000000000000" pitchFamily="2" charset="-78"/>
                </a:rPr>
                <a:t> </a:t>
              </a:r>
              <a:endParaRPr lang="ar-SA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 Abdoullah Ashgar EL-kharef" panose="02000000000000000000" pitchFamily="2" charset="-78"/>
              </a:endParaRPr>
            </a:p>
          </p:txBody>
        </p:sp>
      </p:grpSp>
      <p:sp>
        <p:nvSpPr>
          <p:cNvPr id="6" name="مستطيل 5"/>
          <p:cNvSpPr/>
          <p:nvPr/>
        </p:nvSpPr>
        <p:spPr>
          <a:xfrm>
            <a:off x="794657" y="869496"/>
            <a:ext cx="3863523" cy="52322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العودة الى المدرسة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05539"/>
              </p:ext>
            </p:extLst>
          </p:nvPr>
        </p:nvGraphicFramePr>
        <p:xfrm>
          <a:off x="964407" y="1989657"/>
          <a:ext cx="4964906" cy="6692250"/>
        </p:xfrm>
        <a:graphic>
          <a:graphicData uri="http://schemas.openxmlformats.org/drawingml/2006/table">
            <a:tbl>
              <a:tblPr rtl="1" firstRow="1" firstCol="1" bandRow="1"/>
              <a:tblGrid>
                <a:gridCol w="219537">
                  <a:extLst>
                    <a:ext uri="{9D8B030D-6E8A-4147-A177-3AD203B41FA5}">
                      <a16:colId xmlns:a16="http://schemas.microsoft.com/office/drawing/2014/main" val="1883965764"/>
                    </a:ext>
                  </a:extLst>
                </a:gridCol>
                <a:gridCol w="311601">
                  <a:extLst>
                    <a:ext uri="{9D8B030D-6E8A-4147-A177-3AD203B41FA5}">
                      <a16:colId xmlns:a16="http://schemas.microsoft.com/office/drawing/2014/main" val="1699998897"/>
                    </a:ext>
                  </a:extLst>
                </a:gridCol>
                <a:gridCol w="3664499">
                  <a:extLst>
                    <a:ext uri="{9D8B030D-6E8A-4147-A177-3AD203B41FA5}">
                      <a16:colId xmlns:a16="http://schemas.microsoft.com/office/drawing/2014/main" val="3142455946"/>
                    </a:ext>
                  </a:extLst>
                </a:gridCol>
                <a:gridCol w="403230">
                  <a:extLst>
                    <a:ext uri="{9D8B030D-6E8A-4147-A177-3AD203B41FA5}">
                      <a16:colId xmlns:a16="http://schemas.microsoft.com/office/drawing/2014/main" val="1401662138"/>
                    </a:ext>
                  </a:extLst>
                </a:gridCol>
                <a:gridCol w="366039">
                  <a:extLst>
                    <a:ext uri="{9D8B030D-6E8A-4147-A177-3AD203B41FA5}">
                      <a16:colId xmlns:a16="http://schemas.microsoft.com/office/drawing/2014/main" val="4225332563"/>
                    </a:ext>
                  </a:extLst>
                </a:gridCol>
              </a:tblGrid>
              <a:tr h="267690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ن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م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 العبارة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نعم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لا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601358"/>
                  </a:ext>
                </a:extLst>
              </a:tr>
              <a:tr h="267690">
                <a:tc rowSpan="6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الايقاعي (الموسيقي)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استمتع بسماع الأناشيد.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816829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أحب ترديد الأناشيد مع نفسي عندما أكون وحيدة.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388681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اقرأ الآيات بصوت جميل ومرتل.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77265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أفضل الألعاب التي تصدر أصوات والحان.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970347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أستطيع تقليد الأصوات بشكل جيد.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84672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أستطيع تمييز الأصوات دون رؤية مصدرها.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589530"/>
                  </a:ext>
                </a:extLst>
              </a:tr>
              <a:tr h="267690">
                <a:tc rowSpan="6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المنطقي الرياضي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لا استخدم أصابعي عند العد 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69318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أحب حل ألغاز الاشكال والارقام.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424167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أفضل لعب التفكيك والتركيب.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67869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10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أحب مادة الرياضيات أكثر المواد المدرسية 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1602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11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استخدم العد الذهني لاجراء العمليات الحسابية.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368346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12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أحب تصنيف الألعاب والاشياء وإعادة تنظيمها.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24523"/>
                  </a:ext>
                </a:extLst>
              </a:tr>
              <a:tr h="267690">
                <a:tc rowSpan="6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اللغوي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13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أحب تأليف القصص.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10928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14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أحب حل ألغاز المرتبطة بالحروف والكلمات 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240290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15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في المدرسة استمتع بحصص  مادة  لغتي  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92223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16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غالبا ما أتحدث مع نفسي بصوت مسموع.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4211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17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أجد متعة في القراءة كثيرا.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120885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18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أحب التحدث للأخرين عن كيفية قيامي بعمل شيء معين 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570407"/>
                  </a:ext>
                </a:extLst>
              </a:tr>
              <a:tr h="267690">
                <a:tc rowSpan="6">
                  <a:txBody>
                    <a:bodyPr/>
                    <a:lstStyle/>
                    <a:p>
                      <a:pPr marL="71755" marR="71755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         </a:t>
                      </a: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            الحركي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19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أحب ممارسة الرياضة كل يوم.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6465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20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أجيد استخدام يدي في صنع الأشياء اليدوية مثل خلط الكيك أو قص الأوراق.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64147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21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يمكنني أداء الحركات مع الأناشيد بشكل جيد.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8503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22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أستطيع أن احتفظ بتوازني عند الوقوف على رجل واحدة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30530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23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أفضل لعبة قفز الحبل عن الألعاب الأخرى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19357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24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أفضل الاشتراك في المسابقات الحركية 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25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74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6</a:t>
            </a:fld>
            <a:endParaRPr lang="ar-SA"/>
          </a:p>
        </p:txBody>
      </p:sp>
      <p:grpSp>
        <p:nvGrpSpPr>
          <p:cNvPr id="7" name="مجموعة 6"/>
          <p:cNvGrpSpPr/>
          <p:nvPr/>
        </p:nvGrpSpPr>
        <p:grpSpPr>
          <a:xfrm>
            <a:off x="2216264" y="1364626"/>
            <a:ext cx="2898473" cy="575469"/>
            <a:chOff x="1852989" y="1392716"/>
            <a:chExt cx="2944228" cy="575469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989" y="1392716"/>
              <a:ext cx="2944228" cy="527591"/>
            </a:xfrm>
            <a:prstGeom prst="rect">
              <a:avLst/>
            </a:prstGeom>
          </p:spPr>
        </p:pic>
        <p:sp>
          <p:nvSpPr>
            <p:cNvPr id="4" name="مستطيل 3"/>
            <p:cNvSpPr/>
            <p:nvPr/>
          </p:nvSpPr>
          <p:spPr>
            <a:xfrm>
              <a:off x="2259672" y="1414187"/>
              <a:ext cx="1962284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 Abdoullah Ashgar EL-kharef" panose="02000000000000000000" pitchFamily="2" charset="-78"/>
                  <a:cs typeface="AdvertisingBold" pitchFamily="2" charset="-78"/>
                </a:rPr>
                <a:t>مقياس تصنيف </a:t>
              </a:r>
              <a:r>
                <a:rPr lang="ar-SA" sz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 Abdoullah Ashgar EL-kharef" panose="02000000000000000000" pitchFamily="2" charset="-78"/>
                  <a:cs typeface="AdvertisingBold" pitchFamily="2" charset="-78"/>
                </a:rPr>
                <a:t>الذكاءات</a:t>
              </a:r>
              <a:r>
                <a:rPr lang="ar-SA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 Abdoullah Ashgar EL-kharef" panose="02000000000000000000" pitchFamily="2" charset="-78"/>
                  <a:cs typeface="AdvertisingBold" pitchFamily="2" charset="-78"/>
                </a:rPr>
                <a:t> </a:t>
              </a:r>
            </a:p>
            <a:p>
              <a:pPr algn="ctr"/>
              <a:r>
                <a:rPr lang="en-US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 Abdoullah Ashgar EL-kharef" panose="02000000000000000000" pitchFamily="2" charset="-78"/>
                  <a:cs typeface=" Abdoullah Ashgar EL-kharef" panose="02000000000000000000" pitchFamily="2" charset="-78"/>
                </a:rPr>
                <a:t> </a:t>
              </a:r>
              <a:r>
                <a:rPr lang="en-US" sz="1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 Abdoullah Ashgar EL-kharef" panose="02000000000000000000" pitchFamily="2" charset="-78"/>
                  <a:cs typeface=" Abdoullah Ashgar EL-kharef" panose="02000000000000000000" pitchFamily="2" charset="-78"/>
                </a:rPr>
                <a:t> </a:t>
              </a:r>
              <a:endParaRPr lang="ar-SA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 Abdoullah Ashgar EL-kharef" panose="02000000000000000000" pitchFamily="2" charset="-78"/>
              </a:endParaRPr>
            </a:p>
          </p:txBody>
        </p:sp>
      </p:grpSp>
      <p:sp>
        <p:nvSpPr>
          <p:cNvPr id="6" name="مستطيل 5"/>
          <p:cNvSpPr/>
          <p:nvPr/>
        </p:nvSpPr>
        <p:spPr>
          <a:xfrm>
            <a:off x="794657" y="869496"/>
            <a:ext cx="3863523" cy="52322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العودة الى المدرسة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90627"/>
              </p:ext>
            </p:extLst>
          </p:nvPr>
        </p:nvGraphicFramePr>
        <p:xfrm>
          <a:off x="964407" y="1989657"/>
          <a:ext cx="4964906" cy="5086110"/>
        </p:xfrm>
        <a:graphic>
          <a:graphicData uri="http://schemas.openxmlformats.org/drawingml/2006/table">
            <a:tbl>
              <a:tblPr rtl="1" firstRow="1" firstCol="1" bandRow="1"/>
              <a:tblGrid>
                <a:gridCol w="219537">
                  <a:extLst>
                    <a:ext uri="{9D8B030D-6E8A-4147-A177-3AD203B41FA5}">
                      <a16:colId xmlns:a16="http://schemas.microsoft.com/office/drawing/2014/main" val="1883965764"/>
                    </a:ext>
                  </a:extLst>
                </a:gridCol>
                <a:gridCol w="311601">
                  <a:extLst>
                    <a:ext uri="{9D8B030D-6E8A-4147-A177-3AD203B41FA5}">
                      <a16:colId xmlns:a16="http://schemas.microsoft.com/office/drawing/2014/main" val="1699998897"/>
                    </a:ext>
                  </a:extLst>
                </a:gridCol>
                <a:gridCol w="3664499">
                  <a:extLst>
                    <a:ext uri="{9D8B030D-6E8A-4147-A177-3AD203B41FA5}">
                      <a16:colId xmlns:a16="http://schemas.microsoft.com/office/drawing/2014/main" val="3142455946"/>
                    </a:ext>
                  </a:extLst>
                </a:gridCol>
                <a:gridCol w="403230">
                  <a:extLst>
                    <a:ext uri="{9D8B030D-6E8A-4147-A177-3AD203B41FA5}">
                      <a16:colId xmlns:a16="http://schemas.microsoft.com/office/drawing/2014/main" val="1401662138"/>
                    </a:ext>
                  </a:extLst>
                </a:gridCol>
                <a:gridCol w="366039">
                  <a:extLst>
                    <a:ext uri="{9D8B030D-6E8A-4147-A177-3AD203B41FA5}">
                      <a16:colId xmlns:a16="http://schemas.microsoft.com/office/drawing/2014/main" val="4225332563"/>
                    </a:ext>
                  </a:extLst>
                </a:gridCol>
              </a:tblGrid>
              <a:tr h="267690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ن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م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 العبارة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نعم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لا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601358"/>
                  </a:ext>
                </a:extLst>
              </a:tr>
              <a:tr h="267690">
                <a:tc rowSpan="6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البصري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25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أفضل مادة الرسم والتلوين.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816829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26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عندما اتصفح الكتب تشدني الصور أكثر 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388681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27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أحب تزيين غرفتي بالصور والرسومات واللوحات.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77265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28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عندا اغمض عيني أستطيع رؤية صور واضحة رغم الظلام.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970347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29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يسهل علي فهم الرسوم والصور.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84672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30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أستطيع تذكر الأماكن التي زرتها وأنا صغيرة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589530"/>
                  </a:ext>
                </a:extLst>
              </a:tr>
              <a:tr h="267690">
                <a:tc rowSpan="6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الاجتماعي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31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صديقاتي يطلبون رأيي في أمورهم الخاصة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69318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32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أحب الأنشطة الجماعية 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424167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33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يضايقني رؤية شخص يبكي ولا أستطيع مساعدته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67869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34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أستطيع تمييز ملامح الوجوه الحزينة والسعيدة والغاضبة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1602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35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يسهل علي التعرف والاندماج مع صديقات جديدات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368346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36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أستطيع تمييز الأشخاص الذين يحبوني او يكرهوني.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24523"/>
                  </a:ext>
                </a:extLst>
              </a:tr>
              <a:tr h="267690">
                <a:tc rowSpan="6"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الذاتي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37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أستطيع معرفة مهاراتي وقدراتي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10928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38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أحب البقاء لوحدي 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240290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39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أفضل تأمل الأشياء من حولي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92223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40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أحب التخطيط لأعمالي قبل البدء بها.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4211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41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اعتمد على نفسي في عمل الأشياء واتخاذ قراراتي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120885"/>
                  </a:ext>
                </a:extLst>
              </a:tr>
              <a:tr h="26769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42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أستطيع اكتشاف أخطائي بنفسي 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vertisingBold" pitchFamily="2" charset="-78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dvertisingBold" pitchFamily="2" charset="-78"/>
                      </a:endParaRPr>
                    </a:p>
                  </a:txBody>
                  <a:tcPr marL="40492" marR="40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570407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1357313" y="7575728"/>
            <a:ext cx="4179093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*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مصدر المقياس: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تم </a:t>
            </a:r>
            <a:r>
              <a:rPr lang="ar-SA" sz="11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اعداد المقياس بالرجوع الى مقياس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Howard Gardner</a:t>
            </a:r>
            <a:r>
              <a:rPr lang="ar-SA" sz="11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هاورد </a:t>
            </a:r>
            <a:r>
              <a:rPr lang="ar-SA" sz="1100" dirty="0" err="1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جاردنر</a:t>
            </a:r>
            <a:r>
              <a:rPr lang="ar-SA" sz="11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 وتطويع العبارات لتناسب البيئة المحلية للطالبة </a:t>
            </a: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2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80" y="2821180"/>
            <a:ext cx="4019093" cy="4186555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503230" y="3988228"/>
            <a:ext cx="1915194" cy="1204248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ma Font" panose="02000700000000000000" pitchFamily="2" charset="-78"/>
              </a:rPr>
              <a:t>تمارين </a:t>
            </a:r>
            <a:endParaRPr lang="ar-SA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ima Font" panose="02000700000000000000" pitchFamily="2" charset="-78"/>
            </a:endParaRP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ma Font" panose="02000700000000000000" pitchFamily="2" charset="-78"/>
              </a:rPr>
              <a:t>التعارف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ima Font" panose="02000700000000000000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05542" y="869496"/>
            <a:ext cx="3863523" cy="52322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العودة الى المدرسة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7</a:t>
            </a:fld>
            <a:endParaRPr lang="ar-SA"/>
          </a:p>
        </p:txBody>
      </p:sp>
      <p:grpSp>
        <p:nvGrpSpPr>
          <p:cNvPr id="3" name="مجموعة 2"/>
          <p:cNvGrpSpPr/>
          <p:nvPr/>
        </p:nvGrpSpPr>
        <p:grpSpPr>
          <a:xfrm>
            <a:off x="5114126" y="1033632"/>
            <a:ext cx="712493" cy="2146632"/>
            <a:chOff x="4604613" y="1026818"/>
            <a:chExt cx="712493" cy="2146632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4604613" y="1026818"/>
              <a:ext cx="712493" cy="2146632"/>
              <a:chOff x="249800" y="2108846"/>
              <a:chExt cx="712493" cy="2146632"/>
            </a:xfrm>
          </p:grpSpPr>
          <p:sp>
            <p:nvSpPr>
              <p:cNvPr id="7" name="Rectangle 141"/>
              <p:cNvSpPr/>
              <p:nvPr/>
            </p:nvSpPr>
            <p:spPr>
              <a:xfrm>
                <a:off x="249800" y="2406426"/>
                <a:ext cx="712493" cy="1849052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rtl="1">
                  <a:defRPr/>
                </a:pPr>
                <a:endParaRPr lang="ar-SA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GA Aladdin Regular" pitchFamily="2" charset="-78"/>
                </a:endParaRPr>
              </a:p>
              <a:p>
                <a:pPr algn="ctr" rtl="1">
                  <a:defRPr/>
                </a:pPr>
                <a:r>
                  <a:rPr lang="ar-SA" sz="1100" dirty="0" smtClean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AGA Aladdin Regular" pitchFamily="2" charset="-78"/>
                  </a:rPr>
                  <a:t>الهدف من هذه التمارين تنمية الذكاء التأملي الذاتي.</a:t>
                </a:r>
                <a:endParaRPr lang="ar-SA" sz="1400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GA Aladdin Regular" pitchFamily="2" charset="-78"/>
                </a:endParaRPr>
              </a:p>
            </p:txBody>
          </p:sp>
          <p:pic>
            <p:nvPicPr>
              <p:cNvPr id="11" name="صورة 1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194" y="2108846"/>
                <a:ext cx="357264" cy="634648"/>
              </a:xfrm>
              <a:prstGeom prst="rect">
                <a:avLst/>
              </a:prstGeom>
            </p:spPr>
          </p:pic>
        </p:grpSp>
        <p:pic>
          <p:nvPicPr>
            <p:cNvPr id="16" name="صورة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007" y="1081086"/>
              <a:ext cx="403731" cy="311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6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05542" y="869496"/>
            <a:ext cx="3863523" cy="52322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العودة الى المدرسة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4796234" y="1000999"/>
            <a:ext cx="1165587" cy="1754326"/>
            <a:chOff x="4760505" y="1465690"/>
            <a:chExt cx="1165587" cy="2049631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505" y="1603950"/>
              <a:ext cx="1165587" cy="1616065"/>
            </a:xfrm>
            <a:prstGeom prst="rect">
              <a:avLst/>
            </a:prstGeom>
          </p:spPr>
        </p:pic>
        <p:sp>
          <p:nvSpPr>
            <p:cNvPr id="4" name="مستطيل 3"/>
            <p:cNvSpPr/>
            <p:nvPr/>
          </p:nvSpPr>
          <p:spPr>
            <a:xfrm>
              <a:off x="4770120" y="1465690"/>
              <a:ext cx="1026160" cy="20496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abic Typesetting" panose="03020402040406030203" pitchFamily="66" charset="-78"/>
                  <a:cs typeface="Dima Font" panose="02000700000000000000" pitchFamily="2" charset="-78"/>
                </a:rPr>
                <a:t>من أنا؟</a:t>
              </a:r>
              <a:endPara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Dima Font" panose="02000700000000000000" pitchFamily="2" charset="-78"/>
              </a:endParaRPr>
            </a:p>
          </p:txBody>
        </p:sp>
      </p:grpSp>
      <p:grpSp>
        <p:nvGrpSpPr>
          <p:cNvPr id="12" name="مجموعة 11"/>
          <p:cNvGrpSpPr/>
          <p:nvPr/>
        </p:nvGrpSpPr>
        <p:grpSpPr>
          <a:xfrm>
            <a:off x="843893" y="1356873"/>
            <a:ext cx="1750433" cy="2067619"/>
            <a:chOff x="914400" y="1731910"/>
            <a:chExt cx="2159440" cy="1235347"/>
          </a:xfrm>
        </p:grpSpPr>
        <p:grpSp>
          <p:nvGrpSpPr>
            <p:cNvPr id="9" name="مجموعة 8"/>
            <p:cNvGrpSpPr/>
            <p:nvPr/>
          </p:nvGrpSpPr>
          <p:grpSpPr>
            <a:xfrm>
              <a:off x="914400" y="1731910"/>
              <a:ext cx="2159440" cy="1235347"/>
              <a:chOff x="786104" y="1731910"/>
              <a:chExt cx="2287736" cy="1668143"/>
            </a:xfrm>
          </p:grpSpPr>
          <p:pic>
            <p:nvPicPr>
              <p:cNvPr id="10" name="صورة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543" y="1731910"/>
                <a:ext cx="2268297" cy="1668143"/>
              </a:xfrm>
              <a:prstGeom prst="rect">
                <a:avLst/>
              </a:prstGeom>
            </p:spPr>
          </p:pic>
          <p:pic>
            <p:nvPicPr>
              <p:cNvPr id="7" name="صورة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75697">
                <a:off x="786104" y="1818947"/>
                <a:ext cx="785983" cy="439968"/>
              </a:xfrm>
              <a:prstGeom prst="rect">
                <a:avLst/>
              </a:prstGeom>
            </p:spPr>
          </p:pic>
        </p:grpSp>
        <p:sp>
          <p:nvSpPr>
            <p:cNvPr id="6" name="مستطيل 5"/>
            <p:cNvSpPr/>
            <p:nvPr/>
          </p:nvSpPr>
          <p:spPr>
            <a:xfrm>
              <a:off x="1315689" y="1954019"/>
              <a:ext cx="1450585" cy="2022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ma Font" panose="02000700000000000000" pitchFamily="2" charset="-78"/>
                </a:rPr>
                <a:t>حلواي المفضلة</a:t>
              </a:r>
              <a:endParaRPr lang="ar-SA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ma Font" panose="02000700000000000000" pitchFamily="2" charset="-78"/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1854939" y="7852367"/>
            <a:ext cx="3392179" cy="889981"/>
            <a:chOff x="882688" y="2896687"/>
            <a:chExt cx="2663817" cy="1439415"/>
          </a:xfrm>
        </p:grpSpPr>
        <p:grpSp>
          <p:nvGrpSpPr>
            <p:cNvPr id="11" name="مجموعة 10"/>
            <p:cNvGrpSpPr/>
            <p:nvPr/>
          </p:nvGrpSpPr>
          <p:grpSpPr>
            <a:xfrm>
              <a:off x="882688" y="2896687"/>
              <a:ext cx="2663817" cy="1383227"/>
              <a:chOff x="4661998" y="1285909"/>
              <a:chExt cx="1165587" cy="1616065"/>
            </a:xfrm>
          </p:grpSpPr>
          <p:pic>
            <p:nvPicPr>
              <p:cNvPr id="13" name="صورة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1998" y="1285909"/>
                <a:ext cx="1165587" cy="1616065"/>
              </a:xfrm>
              <a:prstGeom prst="rect">
                <a:avLst/>
              </a:prstGeom>
            </p:spPr>
          </p:pic>
          <p:sp>
            <p:nvSpPr>
              <p:cNvPr id="14" name="مستطيل 13"/>
              <p:cNvSpPr/>
              <p:nvPr/>
            </p:nvSpPr>
            <p:spPr>
              <a:xfrm>
                <a:off x="5394589" y="1402898"/>
                <a:ext cx="371663" cy="7178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SA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abic Typesetting" panose="03020402040406030203" pitchFamily="66" charset="-78"/>
                    <a:cs typeface="AGA Furat Regular" pitchFamily="2" charset="-78"/>
                  </a:rPr>
                  <a:t>لوني المفضل</a:t>
                </a:r>
                <a:endPara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abic Typesetting" panose="03020402040406030203" pitchFamily="66" charset="-78"/>
                  <a:cs typeface="AGA Furat Regular" pitchFamily="2" charset="-78"/>
                </a:endParaRPr>
              </a:p>
            </p:txBody>
          </p:sp>
        </p:grpSp>
        <p:pic>
          <p:nvPicPr>
            <p:cNvPr id="8" name="صورة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31" y="3680795"/>
              <a:ext cx="2318829" cy="655307"/>
            </a:xfrm>
            <a:prstGeom prst="rect">
              <a:avLst/>
            </a:prstGeom>
          </p:spPr>
        </p:pic>
      </p:grpSp>
      <p:grpSp>
        <p:nvGrpSpPr>
          <p:cNvPr id="24" name="مجموعة 23"/>
          <p:cNvGrpSpPr/>
          <p:nvPr/>
        </p:nvGrpSpPr>
        <p:grpSpPr>
          <a:xfrm rot="20954185">
            <a:off x="2499639" y="1433202"/>
            <a:ext cx="2267479" cy="2002839"/>
            <a:chOff x="1373872" y="1476997"/>
            <a:chExt cx="2267479" cy="2369903"/>
          </a:xfrm>
        </p:grpSpPr>
        <p:pic>
          <p:nvPicPr>
            <p:cNvPr id="21" name="صورة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9571">
              <a:off x="1373872" y="1490831"/>
              <a:ext cx="2267479" cy="2356069"/>
            </a:xfrm>
            <a:prstGeom prst="rect">
              <a:avLst/>
            </a:prstGeom>
          </p:spPr>
        </p:pic>
        <p:grpSp>
          <p:nvGrpSpPr>
            <p:cNvPr id="23" name="مجموعة 22"/>
            <p:cNvGrpSpPr/>
            <p:nvPr/>
          </p:nvGrpSpPr>
          <p:grpSpPr>
            <a:xfrm>
              <a:off x="1562764" y="1476997"/>
              <a:ext cx="2052108" cy="629362"/>
              <a:chOff x="1448594" y="2156566"/>
              <a:chExt cx="2151651" cy="407768"/>
            </a:xfrm>
          </p:grpSpPr>
          <p:pic>
            <p:nvPicPr>
              <p:cNvPr id="22" name="صورة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445815" flipV="1">
                <a:off x="1448594" y="2156566"/>
                <a:ext cx="2151651" cy="407768"/>
              </a:xfrm>
              <a:prstGeom prst="rect">
                <a:avLst/>
              </a:prstGeom>
            </p:spPr>
          </p:pic>
          <p:sp>
            <p:nvSpPr>
              <p:cNvPr id="20" name="مستطيل 19"/>
              <p:cNvSpPr/>
              <p:nvPr/>
            </p:nvSpPr>
            <p:spPr>
              <a:xfrm rot="536736">
                <a:off x="1890197" y="2222570"/>
                <a:ext cx="1307967" cy="3067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Dima Font" panose="02000700000000000000" pitchFamily="2" charset="-78"/>
                  </a:rPr>
                  <a:t>اسمي ومعناه</a:t>
                </a:r>
                <a:endParaRPr lang="ar-SA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ma Font" panose="02000700000000000000" pitchFamily="2" charset="-78"/>
                </a:endParaRPr>
              </a:p>
            </p:txBody>
          </p:sp>
        </p:grpSp>
      </p:grpSp>
      <p:grpSp>
        <p:nvGrpSpPr>
          <p:cNvPr id="127" name="مجموعة 126"/>
          <p:cNvGrpSpPr/>
          <p:nvPr/>
        </p:nvGrpSpPr>
        <p:grpSpPr>
          <a:xfrm>
            <a:off x="2344220" y="3510351"/>
            <a:ext cx="2463159" cy="2839432"/>
            <a:chOff x="3474978" y="4227940"/>
            <a:chExt cx="2463159" cy="2839432"/>
          </a:xfrm>
        </p:grpSpPr>
        <p:pic>
          <p:nvPicPr>
            <p:cNvPr id="25" name="صورة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978" y="4227941"/>
              <a:ext cx="2463159" cy="2839431"/>
            </a:xfrm>
            <a:prstGeom prst="rect">
              <a:avLst/>
            </a:prstGeom>
          </p:spPr>
        </p:pic>
        <p:sp>
          <p:nvSpPr>
            <p:cNvPr id="26" name="مستطيل 25"/>
            <p:cNvSpPr/>
            <p:nvPr/>
          </p:nvSpPr>
          <p:spPr>
            <a:xfrm>
              <a:off x="3474978" y="4227940"/>
              <a:ext cx="2358188" cy="249299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ma Font" panose="02000700000000000000" pitchFamily="2" charset="-78"/>
                </a:rPr>
                <a:t>أسرتنا</a:t>
              </a:r>
              <a:endPara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ma Font" panose="02000700000000000000" pitchFamily="2" charset="-78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ma Font" panose="02000700000000000000" pitchFamily="2" charset="-78"/>
                </a:rPr>
                <a:t>عددنا:.....</a:t>
              </a:r>
            </a:p>
            <a:p>
              <a:pPr algn="r">
                <a:lnSpc>
                  <a:spcPct val="150000"/>
                </a:lnSpc>
              </a:pPr>
              <a:r>
                <a:rPr lang="ar-SA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ma Font" panose="02000700000000000000" pitchFamily="2" charset="-78"/>
                </a:rPr>
                <a:t>عدد اخواتي:.....</a:t>
              </a:r>
            </a:p>
            <a:p>
              <a:pPr algn="r">
                <a:lnSpc>
                  <a:spcPct val="150000"/>
                </a:lnSpc>
              </a:pPr>
              <a:r>
                <a:rPr lang="ar-SA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ma Font" panose="02000700000000000000" pitchFamily="2" charset="-78"/>
                </a:rPr>
                <a:t>عدد اخواني:</a:t>
              </a:r>
              <a:r>
                <a:rPr lang="ar-SA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ma Font" panose="02000700000000000000" pitchFamily="2" charset="-78"/>
                </a:rPr>
                <a:t>.....</a:t>
              </a:r>
              <a:endParaRPr lang="ar-SA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ma Font" panose="02000700000000000000" pitchFamily="2" charset="-78"/>
              </a:endParaRPr>
            </a:p>
            <a:p>
              <a:pPr algn="r">
                <a:lnSpc>
                  <a:spcPct val="150000"/>
                </a:lnSpc>
              </a:pPr>
              <a:r>
                <a:rPr lang="ar-SA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ma Font" panose="02000700000000000000" pitchFamily="2" charset="-78"/>
                </a:rPr>
                <a:t>ترتيبي:........</a:t>
              </a:r>
              <a:endPara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ma Font" panose="02000700000000000000" pitchFamily="2" charset="-78"/>
              </a:endParaRPr>
            </a:p>
          </p:txBody>
        </p:sp>
        <p:pic>
          <p:nvPicPr>
            <p:cNvPr id="126" name="صورة 125"/>
            <p:cNvPicPr>
              <a:picLocks noChangeAspect="1"/>
            </p:cNvPicPr>
            <p:nvPr/>
          </p:nvPicPr>
          <p:blipFill rotWithShape="1">
            <a:blip r:embed="rId10"/>
            <a:srcRect l="21237" r="17491" b="-1926"/>
            <a:stretch/>
          </p:blipFill>
          <p:spPr>
            <a:xfrm>
              <a:off x="3647481" y="6127007"/>
              <a:ext cx="884503" cy="795391"/>
            </a:xfrm>
            <a:prstGeom prst="rect">
              <a:avLst/>
            </a:prstGeom>
          </p:spPr>
        </p:pic>
      </p:grpSp>
      <p:grpSp>
        <p:nvGrpSpPr>
          <p:cNvPr id="129" name="مجموعة 128"/>
          <p:cNvGrpSpPr/>
          <p:nvPr/>
        </p:nvGrpSpPr>
        <p:grpSpPr>
          <a:xfrm>
            <a:off x="4805849" y="2626329"/>
            <a:ext cx="1165587" cy="2460438"/>
            <a:chOff x="4709918" y="3677507"/>
            <a:chExt cx="1165587" cy="2460438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4709918" y="3677507"/>
              <a:ext cx="1165587" cy="2460438"/>
              <a:chOff x="4700406" y="2222741"/>
              <a:chExt cx="1165587" cy="1616065"/>
            </a:xfrm>
          </p:grpSpPr>
          <p:pic>
            <p:nvPicPr>
              <p:cNvPr id="16" name="صورة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0406" y="2222741"/>
                <a:ext cx="1165587" cy="1616065"/>
              </a:xfrm>
              <a:prstGeom prst="rect">
                <a:avLst/>
              </a:prstGeom>
            </p:spPr>
          </p:pic>
          <p:sp>
            <p:nvSpPr>
              <p:cNvPr id="17" name="مستطيل 16"/>
              <p:cNvSpPr/>
              <p:nvPr/>
            </p:nvSpPr>
            <p:spPr>
              <a:xfrm>
                <a:off x="4778495" y="2298519"/>
                <a:ext cx="1026160" cy="42452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 algn="ctr"/>
                <a:r>
                  <a:rPr lang="ar-SA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Dima Font" panose="02000700000000000000" pitchFamily="2" charset="-78"/>
                  </a:rPr>
                  <a:t>طبقي المفضل:</a:t>
                </a:r>
                <a:endParaRPr lang="ar-SA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cs typeface="Dima Font" panose="02000700000000000000" pitchFamily="2" charset="-78"/>
                </a:endParaRPr>
              </a:p>
            </p:txBody>
          </p:sp>
        </p:grpSp>
        <p:pic>
          <p:nvPicPr>
            <p:cNvPr id="128" name="صورة 1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568" y="5562625"/>
              <a:ext cx="478143" cy="418375"/>
            </a:xfrm>
            <a:prstGeom prst="rect">
              <a:avLst/>
            </a:prstGeom>
          </p:spPr>
        </p:pic>
      </p:grpSp>
      <p:grpSp>
        <p:nvGrpSpPr>
          <p:cNvPr id="136" name="مجموعة 135"/>
          <p:cNvGrpSpPr/>
          <p:nvPr/>
        </p:nvGrpSpPr>
        <p:grpSpPr>
          <a:xfrm>
            <a:off x="4541837" y="5391929"/>
            <a:ext cx="1429933" cy="2463542"/>
            <a:chOff x="4541837" y="5391929"/>
            <a:chExt cx="1429933" cy="2463542"/>
          </a:xfrm>
        </p:grpSpPr>
        <p:grpSp>
          <p:nvGrpSpPr>
            <p:cNvPr id="131" name="مجموعة 130"/>
            <p:cNvGrpSpPr/>
            <p:nvPr/>
          </p:nvGrpSpPr>
          <p:grpSpPr>
            <a:xfrm>
              <a:off x="4806183" y="5391929"/>
              <a:ext cx="1165587" cy="2460438"/>
              <a:chOff x="4700406" y="2222741"/>
              <a:chExt cx="1165587" cy="1616065"/>
            </a:xfrm>
          </p:grpSpPr>
          <p:pic>
            <p:nvPicPr>
              <p:cNvPr id="133" name="صورة 1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0406" y="2222741"/>
                <a:ext cx="1165587" cy="1616065"/>
              </a:xfrm>
              <a:prstGeom prst="rect">
                <a:avLst/>
              </a:prstGeom>
            </p:spPr>
          </p:pic>
          <p:sp>
            <p:nvSpPr>
              <p:cNvPr id="134" name="مستطيل 133"/>
              <p:cNvSpPr/>
              <p:nvPr/>
            </p:nvSpPr>
            <p:spPr>
              <a:xfrm>
                <a:off x="4760170" y="2284960"/>
                <a:ext cx="1026160" cy="2223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 algn="ctr"/>
                <a:r>
                  <a:rPr lang="ar-SA" sz="16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Dima Font" panose="02000700000000000000" pitchFamily="2" charset="-78"/>
                  </a:rPr>
                  <a:t>هواياتي</a:t>
                </a:r>
                <a:endParaRPr lang="ar-SA" sz="1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cs typeface="Dima Font" panose="02000700000000000000" pitchFamily="2" charset="-78"/>
                </a:endParaRPr>
              </a:p>
            </p:txBody>
          </p:sp>
        </p:grpSp>
        <p:pic>
          <p:nvPicPr>
            <p:cNvPr id="135" name="صورة 1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837" y="6470166"/>
              <a:ext cx="1070463" cy="1385305"/>
            </a:xfrm>
            <a:prstGeom prst="rect">
              <a:avLst/>
            </a:prstGeom>
          </p:spPr>
        </p:pic>
      </p:grpSp>
      <p:pic>
        <p:nvPicPr>
          <p:cNvPr id="137" name="صورة 1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24" y="6422139"/>
            <a:ext cx="2203484" cy="1328629"/>
          </a:xfrm>
          <a:prstGeom prst="rect">
            <a:avLst/>
          </a:prstGeom>
        </p:spPr>
      </p:pic>
      <p:sp>
        <p:nvSpPr>
          <p:cNvPr id="150" name="مستطيل 149"/>
          <p:cNvSpPr/>
          <p:nvPr/>
        </p:nvSpPr>
        <p:spPr>
          <a:xfrm>
            <a:off x="3484041" y="6525165"/>
            <a:ext cx="1061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Dima Font" panose="02000700000000000000" pitchFamily="2" charset="-78"/>
              </a:rPr>
              <a:t>تاريخ ميلادي</a:t>
            </a:r>
            <a:endParaRPr lang="ar-SA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Dima Font" panose="02000700000000000000" pitchFamily="2" charset="-78"/>
            </a:endParaRPr>
          </a:p>
        </p:txBody>
      </p:sp>
      <p:grpSp>
        <p:nvGrpSpPr>
          <p:cNvPr id="152" name="مجموعة 151"/>
          <p:cNvGrpSpPr/>
          <p:nvPr/>
        </p:nvGrpSpPr>
        <p:grpSpPr>
          <a:xfrm>
            <a:off x="903567" y="3388031"/>
            <a:ext cx="1446618" cy="2137465"/>
            <a:chOff x="903567" y="3388031"/>
            <a:chExt cx="1446618" cy="2137465"/>
          </a:xfrm>
        </p:grpSpPr>
        <p:grpSp>
          <p:nvGrpSpPr>
            <p:cNvPr id="149" name="مجموعة 148"/>
            <p:cNvGrpSpPr/>
            <p:nvPr/>
          </p:nvGrpSpPr>
          <p:grpSpPr>
            <a:xfrm>
              <a:off x="903567" y="3388031"/>
              <a:ext cx="1446618" cy="2137465"/>
              <a:chOff x="961735" y="3389968"/>
              <a:chExt cx="1446618" cy="2067619"/>
            </a:xfrm>
          </p:grpSpPr>
          <p:pic>
            <p:nvPicPr>
              <p:cNvPr id="141" name="صورة 1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735" y="3389968"/>
                <a:ext cx="1446618" cy="2067619"/>
              </a:xfrm>
              <a:prstGeom prst="rect">
                <a:avLst/>
              </a:prstGeom>
            </p:spPr>
          </p:pic>
          <p:sp>
            <p:nvSpPr>
              <p:cNvPr id="140" name="مستطيل 139"/>
              <p:cNvSpPr/>
              <p:nvPr/>
            </p:nvSpPr>
            <p:spPr>
              <a:xfrm>
                <a:off x="1201394" y="3761715"/>
                <a:ext cx="1018227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1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Dima Font" panose="02000700000000000000" pitchFamily="2" charset="-78"/>
                  </a:rPr>
                  <a:t>أفضل مادة :</a:t>
                </a:r>
              </a:p>
              <a:p>
                <a:pPr algn="ctr"/>
                <a:endParaRPr lang="ar-SA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ma Font" panose="02000700000000000000" pitchFamily="2" charset="-78"/>
                </a:endParaRPr>
              </a:p>
            </p:txBody>
          </p:sp>
        </p:grpSp>
        <p:pic>
          <p:nvPicPr>
            <p:cNvPr id="151" name="صورة 1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84" y="4596273"/>
              <a:ext cx="605454" cy="608430"/>
            </a:xfrm>
            <a:prstGeom prst="rect">
              <a:avLst/>
            </a:prstGeom>
          </p:spPr>
        </p:pic>
      </p:grpSp>
      <p:grpSp>
        <p:nvGrpSpPr>
          <p:cNvPr id="154" name="مجموعة 153"/>
          <p:cNvGrpSpPr/>
          <p:nvPr/>
        </p:nvGrpSpPr>
        <p:grpSpPr>
          <a:xfrm>
            <a:off x="885372" y="5455813"/>
            <a:ext cx="1512740" cy="2458466"/>
            <a:chOff x="885372" y="5455813"/>
            <a:chExt cx="1512740" cy="2458466"/>
          </a:xfrm>
        </p:grpSpPr>
        <p:grpSp>
          <p:nvGrpSpPr>
            <p:cNvPr id="148" name="مجموعة 147"/>
            <p:cNvGrpSpPr/>
            <p:nvPr/>
          </p:nvGrpSpPr>
          <p:grpSpPr>
            <a:xfrm>
              <a:off x="885372" y="5455813"/>
              <a:ext cx="1512740" cy="2458466"/>
              <a:chOff x="974699" y="5273519"/>
              <a:chExt cx="1512740" cy="2458466"/>
            </a:xfrm>
          </p:grpSpPr>
          <p:pic>
            <p:nvPicPr>
              <p:cNvPr id="146" name="صورة 1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4699" y="5273519"/>
                <a:ext cx="1512740" cy="2458466"/>
              </a:xfrm>
              <a:prstGeom prst="rect">
                <a:avLst/>
              </a:prstGeom>
            </p:spPr>
          </p:pic>
          <p:sp>
            <p:nvSpPr>
              <p:cNvPr id="145" name="مستطيل 144"/>
              <p:cNvSpPr/>
              <p:nvPr/>
            </p:nvSpPr>
            <p:spPr>
              <a:xfrm>
                <a:off x="1236659" y="5637836"/>
                <a:ext cx="9829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16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Dima Font" panose="02000700000000000000" pitchFamily="2" charset="-78"/>
                  </a:rPr>
                  <a:t>أحب كتاب:</a:t>
                </a:r>
                <a:endParaRPr lang="ar-SA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ma Font" panose="02000700000000000000" pitchFamily="2" charset="-78"/>
                </a:endParaRPr>
              </a:p>
            </p:txBody>
          </p:sp>
        </p:grpSp>
        <p:pic>
          <p:nvPicPr>
            <p:cNvPr id="153" name="صورة 152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" t="42531" r="73119"/>
            <a:stretch/>
          </p:blipFill>
          <p:spPr>
            <a:xfrm>
              <a:off x="1021780" y="7071696"/>
              <a:ext cx="649480" cy="613876"/>
            </a:xfrm>
            <a:prstGeom prst="rect">
              <a:avLst/>
            </a:prstGeom>
          </p:spPr>
        </p:pic>
      </p:grpSp>
      <p:sp>
        <p:nvSpPr>
          <p:cNvPr id="156" name="عنصر نائب لرقم الشريحة 1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31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75E-DD79-46DE-B054-AF3A9A7E143E}" type="slidenum">
              <a:rPr lang="ar-SA" smtClean="0"/>
              <a:t>9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94657" y="869496"/>
            <a:ext cx="3863523" cy="52322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العودة الى المدرسة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1089012" y="1392716"/>
            <a:ext cx="4521200" cy="7355044"/>
            <a:chOff x="1093788" y="1483360"/>
            <a:chExt cx="4521200" cy="7101840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788" y="1483360"/>
              <a:ext cx="4521200" cy="7101840"/>
            </a:xfrm>
            <a:prstGeom prst="rect">
              <a:avLst/>
            </a:prstGeom>
          </p:spPr>
        </p:pic>
        <p:sp>
          <p:nvSpPr>
            <p:cNvPr id="6" name="مستطيل 5"/>
            <p:cNvSpPr/>
            <p:nvPr/>
          </p:nvSpPr>
          <p:spPr>
            <a:xfrm>
              <a:off x="1186974" y="1541203"/>
              <a:ext cx="4334828" cy="96831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" name="مستطيل 8"/>
          <p:cNvSpPr/>
          <p:nvPr/>
        </p:nvSpPr>
        <p:spPr>
          <a:xfrm>
            <a:off x="1017467" y="1485966"/>
            <a:ext cx="46642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cs typeface="AF_Aseer" pitchFamily="2" charset="-78"/>
              </a:rPr>
              <a:t>كل شيء عن </a:t>
            </a:r>
          </a:p>
          <a:p>
            <a:pPr algn="ctr"/>
            <a:r>
              <a:rPr lang="ar-SA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F_Aseer" pitchFamily="2" charset="-78"/>
              </a:rPr>
              <a:t>اســــمي</a:t>
            </a: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F_Aseer" pitchFamily="2" charset="-78"/>
              </a:rPr>
              <a:t> </a:t>
            </a:r>
            <a:r>
              <a:rPr lang="ar-S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F_Aseer" pitchFamily="2" charset="-78"/>
              </a:rPr>
              <a:t>----------------------------</a:t>
            </a:r>
            <a:endParaRPr lang="ar-SA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F_Aseer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1273855" y="3423565"/>
            <a:ext cx="2017986" cy="2580995"/>
            <a:chOff x="1391919" y="3423565"/>
            <a:chExt cx="1874085" cy="2311983"/>
          </a:xfrm>
        </p:grpSpPr>
        <p:sp>
          <p:nvSpPr>
            <p:cNvPr id="11" name="مستطيل 10"/>
            <p:cNvSpPr/>
            <p:nvPr/>
          </p:nvSpPr>
          <p:spPr>
            <a:xfrm>
              <a:off x="1391919" y="3423565"/>
              <a:ext cx="1874085" cy="4978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1401388" y="3906748"/>
              <a:ext cx="1864616" cy="182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3428997" y="3416176"/>
            <a:ext cx="2013259" cy="2595652"/>
            <a:chOff x="3460510" y="3408908"/>
            <a:chExt cx="1903970" cy="2326640"/>
          </a:xfrm>
        </p:grpSpPr>
        <p:sp>
          <p:nvSpPr>
            <p:cNvPr id="12" name="مستطيل 11"/>
            <p:cNvSpPr/>
            <p:nvPr/>
          </p:nvSpPr>
          <p:spPr>
            <a:xfrm>
              <a:off x="3460510" y="3408908"/>
              <a:ext cx="1903970" cy="4978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3460510" y="3906748"/>
              <a:ext cx="1903970" cy="182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7" name="صورة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42" y="7494826"/>
            <a:ext cx="616884" cy="609886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1696509" y="3416176"/>
            <a:ext cx="1290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cs typeface="AF_Aseer" pitchFamily="2" charset="-78"/>
              </a:rPr>
              <a:t>معناه</a:t>
            </a:r>
            <a:endParaRPr lang="ar-SA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cs typeface="AF_Aseer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748406" y="3380867"/>
            <a:ext cx="1406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cs typeface="AF_Aseer" pitchFamily="2" charset="-78"/>
              </a:rPr>
              <a:t>حـــــــــروفي</a:t>
            </a:r>
            <a:endParaRPr lang="ar-SA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cs typeface="AF_Aseer" pitchFamily="2" charset="-78"/>
            </a:endParaRPr>
          </a:p>
        </p:txBody>
      </p:sp>
      <p:grpSp>
        <p:nvGrpSpPr>
          <p:cNvPr id="34" name="مجموعة 33"/>
          <p:cNvGrpSpPr/>
          <p:nvPr/>
        </p:nvGrpSpPr>
        <p:grpSpPr>
          <a:xfrm>
            <a:off x="3469227" y="4022023"/>
            <a:ext cx="1932797" cy="245649"/>
            <a:chOff x="3486880" y="4025627"/>
            <a:chExt cx="1932797" cy="245649"/>
          </a:xfrm>
        </p:grpSpPr>
        <p:grpSp>
          <p:nvGrpSpPr>
            <p:cNvPr id="25" name="مجموعة 24"/>
            <p:cNvGrpSpPr/>
            <p:nvPr/>
          </p:nvGrpSpPr>
          <p:grpSpPr>
            <a:xfrm>
              <a:off x="4792691" y="4027198"/>
              <a:ext cx="626986" cy="244078"/>
              <a:chOff x="4625173" y="4079093"/>
              <a:chExt cx="626986" cy="244078"/>
            </a:xfrm>
          </p:grpSpPr>
          <p:sp>
            <p:nvSpPr>
              <p:cNvPr id="22" name="شكل بيضاوي 21"/>
              <p:cNvSpPr/>
              <p:nvPr/>
            </p:nvSpPr>
            <p:spPr>
              <a:xfrm>
                <a:off x="5056963" y="4081188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أ</a:t>
                </a:r>
                <a:endParaRPr lang="ar-SA" dirty="0"/>
              </a:p>
            </p:txBody>
          </p:sp>
          <p:sp>
            <p:nvSpPr>
              <p:cNvPr id="23" name="شكل بيضاوي 22"/>
              <p:cNvSpPr/>
              <p:nvPr/>
            </p:nvSpPr>
            <p:spPr>
              <a:xfrm>
                <a:off x="4843463" y="4079094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ب</a:t>
                </a:r>
                <a:endParaRPr lang="ar-SA" dirty="0"/>
              </a:p>
            </p:txBody>
          </p:sp>
          <p:sp>
            <p:nvSpPr>
              <p:cNvPr id="24" name="شكل بيضاوي 23"/>
              <p:cNvSpPr/>
              <p:nvPr/>
            </p:nvSpPr>
            <p:spPr>
              <a:xfrm>
                <a:off x="4625173" y="4079093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ت</a:t>
                </a:r>
                <a:endParaRPr lang="ar-SA" dirty="0"/>
              </a:p>
            </p:txBody>
          </p:sp>
        </p:grpSp>
        <p:grpSp>
          <p:nvGrpSpPr>
            <p:cNvPr id="26" name="مجموعة 25"/>
            <p:cNvGrpSpPr/>
            <p:nvPr/>
          </p:nvGrpSpPr>
          <p:grpSpPr>
            <a:xfrm>
              <a:off x="4130745" y="4026151"/>
              <a:ext cx="626986" cy="244078"/>
              <a:chOff x="4625173" y="4079093"/>
              <a:chExt cx="626986" cy="244078"/>
            </a:xfrm>
          </p:grpSpPr>
          <p:sp>
            <p:nvSpPr>
              <p:cNvPr id="27" name="شكل بيضاوي 26"/>
              <p:cNvSpPr/>
              <p:nvPr/>
            </p:nvSpPr>
            <p:spPr>
              <a:xfrm>
                <a:off x="5056963" y="4081188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/>
                  <a:t>ث</a:t>
                </a:r>
              </a:p>
            </p:txBody>
          </p:sp>
          <p:sp>
            <p:nvSpPr>
              <p:cNvPr id="28" name="شكل بيضاوي 27"/>
              <p:cNvSpPr/>
              <p:nvPr/>
            </p:nvSpPr>
            <p:spPr>
              <a:xfrm>
                <a:off x="4843463" y="4079094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/>
                  <a:t>ج</a:t>
                </a:r>
              </a:p>
            </p:txBody>
          </p:sp>
          <p:sp>
            <p:nvSpPr>
              <p:cNvPr id="29" name="شكل بيضاوي 28"/>
              <p:cNvSpPr/>
              <p:nvPr/>
            </p:nvSpPr>
            <p:spPr>
              <a:xfrm>
                <a:off x="4625173" y="4079093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/>
                  <a:t>ح</a:t>
                </a:r>
              </a:p>
            </p:txBody>
          </p:sp>
        </p:grpSp>
        <p:grpSp>
          <p:nvGrpSpPr>
            <p:cNvPr id="30" name="مجموعة 29"/>
            <p:cNvGrpSpPr/>
            <p:nvPr/>
          </p:nvGrpSpPr>
          <p:grpSpPr>
            <a:xfrm>
              <a:off x="3486880" y="4025627"/>
              <a:ext cx="626986" cy="244078"/>
              <a:chOff x="4625173" y="4079093"/>
              <a:chExt cx="626986" cy="244078"/>
            </a:xfrm>
          </p:grpSpPr>
          <p:sp>
            <p:nvSpPr>
              <p:cNvPr id="31" name="شكل بيضاوي 30"/>
              <p:cNvSpPr/>
              <p:nvPr/>
            </p:nvSpPr>
            <p:spPr>
              <a:xfrm>
                <a:off x="5056963" y="4081188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خ</a:t>
                </a:r>
                <a:endParaRPr lang="ar-SA" dirty="0"/>
              </a:p>
            </p:txBody>
          </p:sp>
          <p:sp>
            <p:nvSpPr>
              <p:cNvPr id="32" name="شكل بيضاوي 31"/>
              <p:cNvSpPr/>
              <p:nvPr/>
            </p:nvSpPr>
            <p:spPr>
              <a:xfrm>
                <a:off x="4843463" y="4079094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د</a:t>
                </a:r>
                <a:endParaRPr lang="ar-SA" dirty="0"/>
              </a:p>
            </p:txBody>
          </p:sp>
          <p:sp>
            <p:nvSpPr>
              <p:cNvPr id="33" name="شكل بيضاوي 32"/>
              <p:cNvSpPr/>
              <p:nvPr/>
            </p:nvSpPr>
            <p:spPr>
              <a:xfrm>
                <a:off x="4625173" y="4079093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ذ</a:t>
                </a:r>
                <a:endParaRPr lang="ar-SA" dirty="0"/>
              </a:p>
            </p:txBody>
          </p:sp>
        </p:grpSp>
      </p:grpSp>
      <p:grpSp>
        <p:nvGrpSpPr>
          <p:cNvPr id="35" name="مجموعة 34"/>
          <p:cNvGrpSpPr/>
          <p:nvPr/>
        </p:nvGrpSpPr>
        <p:grpSpPr>
          <a:xfrm>
            <a:off x="3469228" y="4338010"/>
            <a:ext cx="1944524" cy="295473"/>
            <a:chOff x="3705170" y="4025628"/>
            <a:chExt cx="1714507" cy="245648"/>
          </a:xfrm>
        </p:grpSpPr>
        <p:grpSp>
          <p:nvGrpSpPr>
            <p:cNvPr id="36" name="مجموعة 35"/>
            <p:cNvGrpSpPr/>
            <p:nvPr/>
          </p:nvGrpSpPr>
          <p:grpSpPr>
            <a:xfrm>
              <a:off x="4792691" y="4027198"/>
              <a:ext cx="626986" cy="244078"/>
              <a:chOff x="4625173" y="4079093"/>
              <a:chExt cx="626986" cy="244078"/>
            </a:xfrm>
          </p:grpSpPr>
          <p:sp>
            <p:nvSpPr>
              <p:cNvPr id="45" name="شكل بيضاوي 44"/>
              <p:cNvSpPr/>
              <p:nvPr/>
            </p:nvSpPr>
            <p:spPr>
              <a:xfrm>
                <a:off x="5056963" y="4081188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ر</a:t>
                </a:r>
                <a:endParaRPr lang="ar-SA" dirty="0"/>
              </a:p>
            </p:txBody>
          </p:sp>
          <p:sp>
            <p:nvSpPr>
              <p:cNvPr id="46" name="شكل بيضاوي 45"/>
              <p:cNvSpPr/>
              <p:nvPr/>
            </p:nvSpPr>
            <p:spPr>
              <a:xfrm>
                <a:off x="4843463" y="4079094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ز</a:t>
                </a:r>
                <a:endParaRPr lang="ar-SA" dirty="0"/>
              </a:p>
            </p:txBody>
          </p:sp>
          <p:sp>
            <p:nvSpPr>
              <p:cNvPr id="47" name="شكل بيضاوي 46"/>
              <p:cNvSpPr/>
              <p:nvPr/>
            </p:nvSpPr>
            <p:spPr>
              <a:xfrm>
                <a:off x="4625173" y="4079093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س</a:t>
                </a:r>
                <a:endParaRPr lang="ar-SA" dirty="0"/>
              </a:p>
            </p:txBody>
          </p:sp>
        </p:grpSp>
        <p:grpSp>
          <p:nvGrpSpPr>
            <p:cNvPr id="37" name="مجموعة 36"/>
            <p:cNvGrpSpPr/>
            <p:nvPr/>
          </p:nvGrpSpPr>
          <p:grpSpPr>
            <a:xfrm>
              <a:off x="4130745" y="4026151"/>
              <a:ext cx="626986" cy="244078"/>
              <a:chOff x="4625173" y="4079093"/>
              <a:chExt cx="626986" cy="244078"/>
            </a:xfrm>
          </p:grpSpPr>
          <p:sp>
            <p:nvSpPr>
              <p:cNvPr id="42" name="شكل بيضاوي 41"/>
              <p:cNvSpPr/>
              <p:nvPr/>
            </p:nvSpPr>
            <p:spPr>
              <a:xfrm>
                <a:off x="5056963" y="4081188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ش</a:t>
                </a:r>
                <a:endParaRPr lang="ar-SA" dirty="0"/>
              </a:p>
            </p:txBody>
          </p:sp>
          <p:sp>
            <p:nvSpPr>
              <p:cNvPr id="43" name="شكل بيضاوي 42"/>
              <p:cNvSpPr/>
              <p:nvPr/>
            </p:nvSpPr>
            <p:spPr>
              <a:xfrm>
                <a:off x="4843463" y="4079094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ص</a:t>
                </a:r>
                <a:endParaRPr lang="ar-SA" dirty="0"/>
              </a:p>
            </p:txBody>
          </p:sp>
          <p:sp>
            <p:nvSpPr>
              <p:cNvPr id="44" name="شكل بيضاوي 43"/>
              <p:cNvSpPr/>
              <p:nvPr/>
            </p:nvSpPr>
            <p:spPr>
              <a:xfrm>
                <a:off x="4625173" y="4079093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ض</a:t>
                </a:r>
                <a:endParaRPr lang="ar-SA" dirty="0"/>
              </a:p>
            </p:txBody>
          </p:sp>
        </p:grpSp>
        <p:grpSp>
          <p:nvGrpSpPr>
            <p:cNvPr id="38" name="مجموعة 37"/>
            <p:cNvGrpSpPr/>
            <p:nvPr/>
          </p:nvGrpSpPr>
          <p:grpSpPr>
            <a:xfrm>
              <a:off x="3705170" y="4025628"/>
              <a:ext cx="408696" cy="244077"/>
              <a:chOff x="4843463" y="4079094"/>
              <a:chExt cx="408696" cy="244077"/>
            </a:xfrm>
          </p:grpSpPr>
          <p:sp>
            <p:nvSpPr>
              <p:cNvPr id="39" name="شكل بيضاوي 38"/>
              <p:cNvSpPr/>
              <p:nvPr/>
            </p:nvSpPr>
            <p:spPr>
              <a:xfrm>
                <a:off x="5056963" y="4081188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ط</a:t>
                </a:r>
                <a:endParaRPr lang="ar-SA" dirty="0"/>
              </a:p>
            </p:txBody>
          </p:sp>
          <p:sp>
            <p:nvSpPr>
              <p:cNvPr id="40" name="شكل بيضاوي 39"/>
              <p:cNvSpPr/>
              <p:nvPr/>
            </p:nvSpPr>
            <p:spPr>
              <a:xfrm>
                <a:off x="4843463" y="4079094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ظ</a:t>
                </a:r>
                <a:endParaRPr lang="ar-SA" dirty="0"/>
              </a:p>
            </p:txBody>
          </p:sp>
        </p:grpSp>
      </p:grpSp>
      <p:grpSp>
        <p:nvGrpSpPr>
          <p:cNvPr id="49" name="مجموعة 48"/>
          <p:cNvGrpSpPr/>
          <p:nvPr/>
        </p:nvGrpSpPr>
        <p:grpSpPr>
          <a:xfrm>
            <a:off x="3469227" y="4694682"/>
            <a:ext cx="1926151" cy="293230"/>
            <a:chOff x="3705170" y="4025628"/>
            <a:chExt cx="1714507" cy="245648"/>
          </a:xfrm>
        </p:grpSpPr>
        <p:grpSp>
          <p:nvGrpSpPr>
            <p:cNvPr id="50" name="مجموعة 49"/>
            <p:cNvGrpSpPr/>
            <p:nvPr/>
          </p:nvGrpSpPr>
          <p:grpSpPr>
            <a:xfrm>
              <a:off x="4792691" y="4027198"/>
              <a:ext cx="626986" cy="244078"/>
              <a:chOff x="4625173" y="4079093"/>
              <a:chExt cx="626986" cy="244078"/>
            </a:xfrm>
          </p:grpSpPr>
          <p:sp>
            <p:nvSpPr>
              <p:cNvPr id="59" name="شكل بيضاوي 58"/>
              <p:cNvSpPr/>
              <p:nvPr/>
            </p:nvSpPr>
            <p:spPr>
              <a:xfrm>
                <a:off x="5056963" y="4081188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ع</a:t>
                </a:r>
                <a:endParaRPr lang="ar-SA" dirty="0"/>
              </a:p>
            </p:txBody>
          </p:sp>
          <p:sp>
            <p:nvSpPr>
              <p:cNvPr id="60" name="شكل بيضاوي 59"/>
              <p:cNvSpPr/>
              <p:nvPr/>
            </p:nvSpPr>
            <p:spPr>
              <a:xfrm>
                <a:off x="4843463" y="4079094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غ</a:t>
                </a:r>
                <a:endParaRPr lang="ar-SA" dirty="0"/>
              </a:p>
            </p:txBody>
          </p:sp>
          <p:sp>
            <p:nvSpPr>
              <p:cNvPr id="61" name="شكل بيضاوي 60"/>
              <p:cNvSpPr/>
              <p:nvPr/>
            </p:nvSpPr>
            <p:spPr>
              <a:xfrm>
                <a:off x="4625173" y="4079093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ف</a:t>
                </a:r>
                <a:endParaRPr lang="ar-SA" dirty="0"/>
              </a:p>
            </p:txBody>
          </p:sp>
        </p:grpSp>
        <p:grpSp>
          <p:nvGrpSpPr>
            <p:cNvPr id="51" name="مجموعة 50"/>
            <p:cNvGrpSpPr/>
            <p:nvPr/>
          </p:nvGrpSpPr>
          <p:grpSpPr>
            <a:xfrm>
              <a:off x="4130745" y="4026151"/>
              <a:ext cx="626986" cy="244078"/>
              <a:chOff x="4625173" y="4079093"/>
              <a:chExt cx="626986" cy="244078"/>
            </a:xfrm>
          </p:grpSpPr>
          <p:sp>
            <p:nvSpPr>
              <p:cNvPr id="56" name="شكل بيضاوي 55"/>
              <p:cNvSpPr/>
              <p:nvPr/>
            </p:nvSpPr>
            <p:spPr>
              <a:xfrm>
                <a:off x="5056963" y="4081188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ق</a:t>
                </a:r>
                <a:endParaRPr lang="ar-SA" dirty="0"/>
              </a:p>
            </p:txBody>
          </p:sp>
          <p:sp>
            <p:nvSpPr>
              <p:cNvPr id="57" name="شكل بيضاوي 56"/>
              <p:cNvSpPr/>
              <p:nvPr/>
            </p:nvSpPr>
            <p:spPr>
              <a:xfrm>
                <a:off x="4843463" y="4079094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ك</a:t>
                </a:r>
                <a:endParaRPr lang="ar-SA" dirty="0"/>
              </a:p>
            </p:txBody>
          </p:sp>
          <p:sp>
            <p:nvSpPr>
              <p:cNvPr id="58" name="شكل بيضاوي 57"/>
              <p:cNvSpPr/>
              <p:nvPr/>
            </p:nvSpPr>
            <p:spPr>
              <a:xfrm>
                <a:off x="4625173" y="4079093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ل</a:t>
                </a:r>
                <a:endParaRPr lang="ar-SA" dirty="0"/>
              </a:p>
            </p:txBody>
          </p:sp>
        </p:grpSp>
        <p:grpSp>
          <p:nvGrpSpPr>
            <p:cNvPr id="52" name="مجموعة 51"/>
            <p:cNvGrpSpPr/>
            <p:nvPr/>
          </p:nvGrpSpPr>
          <p:grpSpPr>
            <a:xfrm>
              <a:off x="3705170" y="4025628"/>
              <a:ext cx="408696" cy="244077"/>
              <a:chOff x="4843463" y="4079094"/>
              <a:chExt cx="408696" cy="244077"/>
            </a:xfrm>
          </p:grpSpPr>
          <p:sp>
            <p:nvSpPr>
              <p:cNvPr id="53" name="شكل بيضاوي 52"/>
              <p:cNvSpPr/>
              <p:nvPr/>
            </p:nvSpPr>
            <p:spPr>
              <a:xfrm>
                <a:off x="5056963" y="4081188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م</a:t>
                </a:r>
                <a:endParaRPr lang="ar-SA" dirty="0"/>
              </a:p>
            </p:txBody>
          </p:sp>
          <p:sp>
            <p:nvSpPr>
              <p:cNvPr id="54" name="شكل بيضاوي 53"/>
              <p:cNvSpPr/>
              <p:nvPr/>
            </p:nvSpPr>
            <p:spPr>
              <a:xfrm>
                <a:off x="4843463" y="4079094"/>
                <a:ext cx="195196" cy="24198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ن</a:t>
                </a:r>
                <a:endParaRPr lang="ar-SA" dirty="0"/>
              </a:p>
            </p:txBody>
          </p:sp>
        </p:grpSp>
      </p:grpSp>
      <p:grpSp>
        <p:nvGrpSpPr>
          <p:cNvPr id="63" name="مجموعة 62"/>
          <p:cNvGrpSpPr/>
          <p:nvPr/>
        </p:nvGrpSpPr>
        <p:grpSpPr>
          <a:xfrm>
            <a:off x="4187209" y="5682229"/>
            <a:ext cx="1077061" cy="225141"/>
            <a:chOff x="4625173" y="4079093"/>
            <a:chExt cx="626986" cy="244082"/>
          </a:xfrm>
        </p:grpSpPr>
        <p:sp>
          <p:nvSpPr>
            <p:cNvPr id="72" name="شكل بيضاوي 71"/>
            <p:cNvSpPr/>
            <p:nvPr/>
          </p:nvSpPr>
          <p:spPr>
            <a:xfrm>
              <a:off x="5056963" y="4081192"/>
              <a:ext cx="195196" cy="24198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dirty="0" smtClean="0"/>
                <a:t>ا</a:t>
              </a:r>
              <a:endParaRPr lang="ar-SA" dirty="0"/>
            </a:p>
          </p:txBody>
        </p:sp>
        <p:sp>
          <p:nvSpPr>
            <p:cNvPr id="73" name="شكل بيضاوي 72"/>
            <p:cNvSpPr/>
            <p:nvPr/>
          </p:nvSpPr>
          <p:spPr>
            <a:xfrm>
              <a:off x="4843463" y="4079094"/>
              <a:ext cx="195196" cy="24198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dirty="0"/>
                <a:t>و</a:t>
              </a:r>
            </a:p>
          </p:txBody>
        </p:sp>
        <p:sp>
          <p:nvSpPr>
            <p:cNvPr id="74" name="شكل بيضاوي 73"/>
            <p:cNvSpPr/>
            <p:nvPr/>
          </p:nvSpPr>
          <p:spPr>
            <a:xfrm>
              <a:off x="4625173" y="4079093"/>
              <a:ext cx="195196" cy="2419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dirty="0" smtClean="0"/>
                <a:t>ي</a:t>
              </a:r>
              <a:endParaRPr lang="ar-SA" dirty="0"/>
            </a:p>
          </p:txBody>
        </p:sp>
      </p:grpSp>
      <p:sp>
        <p:nvSpPr>
          <p:cNvPr id="76" name="شكل بيضاوي 75"/>
          <p:cNvSpPr/>
          <p:nvPr/>
        </p:nvSpPr>
        <p:spPr>
          <a:xfrm>
            <a:off x="4314094" y="5038085"/>
            <a:ext cx="195196" cy="2419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ة</a:t>
            </a:r>
            <a:endParaRPr lang="ar-SA" dirty="0"/>
          </a:p>
        </p:txBody>
      </p:sp>
      <p:sp>
        <p:nvSpPr>
          <p:cNvPr id="77" name="شكل بيضاوي 76"/>
          <p:cNvSpPr/>
          <p:nvPr/>
        </p:nvSpPr>
        <p:spPr>
          <a:xfrm>
            <a:off x="4542873" y="5036325"/>
            <a:ext cx="195196" cy="2419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ء</a:t>
            </a:r>
            <a:endParaRPr lang="ar-SA" dirty="0"/>
          </a:p>
        </p:txBody>
      </p:sp>
      <p:pic>
        <p:nvPicPr>
          <p:cNvPr id="82" name="صورة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93" y="7493368"/>
            <a:ext cx="616884" cy="609886"/>
          </a:xfrm>
          <a:prstGeom prst="rect">
            <a:avLst/>
          </a:prstGeom>
        </p:spPr>
      </p:pic>
      <p:grpSp>
        <p:nvGrpSpPr>
          <p:cNvPr id="87" name="مجموعة 86"/>
          <p:cNvGrpSpPr/>
          <p:nvPr/>
        </p:nvGrpSpPr>
        <p:grpSpPr>
          <a:xfrm>
            <a:off x="3924510" y="5932103"/>
            <a:ext cx="1620270" cy="1468790"/>
            <a:chOff x="3924510" y="5932103"/>
            <a:chExt cx="1620270" cy="1468790"/>
          </a:xfrm>
        </p:grpSpPr>
        <p:pic>
          <p:nvPicPr>
            <p:cNvPr id="80" name="صورة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510" y="5932103"/>
              <a:ext cx="1620270" cy="1468790"/>
            </a:xfrm>
            <a:prstGeom prst="rect">
              <a:avLst/>
            </a:prstGeom>
          </p:spPr>
        </p:pic>
        <p:pic>
          <p:nvPicPr>
            <p:cNvPr id="84" name="صورة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461" y="6614227"/>
              <a:ext cx="713871" cy="555755"/>
            </a:xfrm>
            <a:prstGeom prst="rect">
              <a:avLst/>
            </a:prstGeom>
          </p:spPr>
        </p:pic>
        <p:sp>
          <p:nvSpPr>
            <p:cNvPr id="85" name="مستطيل 84"/>
            <p:cNvSpPr/>
            <p:nvPr/>
          </p:nvSpPr>
          <p:spPr>
            <a:xfrm>
              <a:off x="4134138" y="6180099"/>
              <a:ext cx="11737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2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cs typeface="AF_Aseer" pitchFamily="2" charset="-78"/>
                </a:rPr>
                <a:t>أول حرف</a:t>
              </a:r>
              <a:endParaRPr lang="ar-S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cs typeface="AF_Aseer" pitchFamily="2" charset="-78"/>
              </a:endParaRPr>
            </a:p>
          </p:txBody>
        </p:sp>
      </p:grpSp>
      <p:grpSp>
        <p:nvGrpSpPr>
          <p:cNvPr id="88" name="مجموعة 87"/>
          <p:cNvGrpSpPr/>
          <p:nvPr/>
        </p:nvGrpSpPr>
        <p:grpSpPr>
          <a:xfrm>
            <a:off x="1263148" y="5907370"/>
            <a:ext cx="1620269" cy="1468789"/>
            <a:chOff x="1263148" y="5907370"/>
            <a:chExt cx="1620269" cy="1468789"/>
          </a:xfrm>
        </p:grpSpPr>
        <p:pic>
          <p:nvPicPr>
            <p:cNvPr id="81" name="صورة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148" y="5907370"/>
              <a:ext cx="1620269" cy="1468789"/>
            </a:xfrm>
            <a:prstGeom prst="rect">
              <a:avLst/>
            </a:prstGeom>
          </p:spPr>
        </p:pic>
        <p:pic>
          <p:nvPicPr>
            <p:cNvPr id="83" name="صورة 8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0543" y="6605576"/>
              <a:ext cx="713871" cy="555755"/>
            </a:xfrm>
            <a:prstGeom prst="rect">
              <a:avLst/>
            </a:prstGeom>
          </p:spPr>
        </p:pic>
        <p:sp>
          <p:nvSpPr>
            <p:cNvPr id="86" name="مستطيل 85"/>
            <p:cNvSpPr/>
            <p:nvPr/>
          </p:nvSpPr>
          <p:spPr>
            <a:xfrm>
              <a:off x="1477382" y="6221564"/>
              <a:ext cx="1119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2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cs typeface="AF_Aseer" pitchFamily="2" charset="-78"/>
                </a:rPr>
                <a:t>آخر حرف</a:t>
              </a:r>
              <a:endParaRPr lang="ar-S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cs typeface="AF_Aseer" pitchFamily="2" charset="-78"/>
              </a:endParaRPr>
            </a:p>
          </p:txBody>
        </p:sp>
      </p:grpSp>
      <p:pic>
        <p:nvPicPr>
          <p:cNvPr id="89" name="صورة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69" y="5134089"/>
            <a:ext cx="1361901" cy="1637061"/>
          </a:xfrm>
          <a:prstGeom prst="rect">
            <a:avLst/>
          </a:prstGeom>
        </p:spPr>
      </p:pic>
      <p:grpSp>
        <p:nvGrpSpPr>
          <p:cNvPr id="90" name="مجموعة 89"/>
          <p:cNvGrpSpPr/>
          <p:nvPr/>
        </p:nvGrpSpPr>
        <p:grpSpPr>
          <a:xfrm>
            <a:off x="4762926" y="5038794"/>
            <a:ext cx="626986" cy="244078"/>
            <a:chOff x="4625173" y="4079093"/>
            <a:chExt cx="626986" cy="244082"/>
          </a:xfrm>
        </p:grpSpPr>
        <p:sp>
          <p:nvSpPr>
            <p:cNvPr id="91" name="شكل بيضاوي 90"/>
            <p:cNvSpPr/>
            <p:nvPr/>
          </p:nvSpPr>
          <p:spPr>
            <a:xfrm>
              <a:off x="5056963" y="4081192"/>
              <a:ext cx="195196" cy="24198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dirty="0" smtClean="0"/>
                <a:t>ه</a:t>
              </a:r>
              <a:endParaRPr lang="ar-SA" dirty="0"/>
            </a:p>
          </p:txBody>
        </p:sp>
        <p:sp>
          <p:nvSpPr>
            <p:cNvPr id="92" name="شكل بيضاوي 91"/>
            <p:cNvSpPr/>
            <p:nvPr/>
          </p:nvSpPr>
          <p:spPr>
            <a:xfrm>
              <a:off x="4843463" y="4079094"/>
              <a:ext cx="195196" cy="24198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dirty="0"/>
                <a:t>و</a:t>
              </a:r>
            </a:p>
          </p:txBody>
        </p:sp>
        <p:sp>
          <p:nvSpPr>
            <p:cNvPr id="93" name="شكل بيضاوي 92"/>
            <p:cNvSpPr/>
            <p:nvPr/>
          </p:nvSpPr>
          <p:spPr>
            <a:xfrm>
              <a:off x="4625173" y="4079093"/>
              <a:ext cx="195196" cy="2419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dirty="0" smtClean="0"/>
                <a:t>ي</a:t>
              </a:r>
              <a:endParaRPr lang="ar-SA" dirty="0"/>
            </a:p>
          </p:txBody>
        </p:sp>
      </p:grpSp>
      <p:sp>
        <p:nvSpPr>
          <p:cNvPr id="94" name="مستطيل 93"/>
          <p:cNvSpPr/>
          <p:nvPr/>
        </p:nvSpPr>
        <p:spPr>
          <a:xfrm>
            <a:off x="4041370" y="5364200"/>
            <a:ext cx="1354008" cy="22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ستطيل 94"/>
          <p:cNvSpPr/>
          <p:nvPr/>
        </p:nvSpPr>
        <p:spPr>
          <a:xfrm>
            <a:off x="4342753" y="5330070"/>
            <a:ext cx="904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F_Aseer" pitchFamily="2" charset="-78"/>
              </a:rPr>
              <a:t>حروف المد</a:t>
            </a:r>
            <a:endParaRPr lang="ar-SA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F_Aseer" pitchFamily="2" charset="-78"/>
            </a:endParaRPr>
          </a:p>
        </p:txBody>
      </p:sp>
      <p:sp>
        <p:nvSpPr>
          <p:cNvPr id="96" name="مستطيل 95"/>
          <p:cNvSpPr/>
          <p:nvPr/>
        </p:nvSpPr>
        <p:spPr>
          <a:xfrm>
            <a:off x="2999149" y="5435126"/>
            <a:ext cx="7257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F_Aseer" pitchFamily="2" charset="-78"/>
              </a:rPr>
              <a:t>عدد حروف اسمي</a:t>
            </a:r>
            <a:endParaRPr lang="ar-SA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F_Aseer" pitchFamily="2" charset="-78"/>
            </a:endParaRPr>
          </a:p>
        </p:txBody>
      </p:sp>
      <p:pic>
        <p:nvPicPr>
          <p:cNvPr id="97" name="صورة 9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27" y="6026024"/>
            <a:ext cx="514865" cy="509024"/>
          </a:xfrm>
          <a:prstGeom prst="rect">
            <a:avLst/>
          </a:prstGeom>
        </p:spPr>
      </p:pic>
      <p:sp>
        <p:nvSpPr>
          <p:cNvPr id="98" name="مستطيل 97"/>
          <p:cNvSpPr/>
          <p:nvPr/>
        </p:nvSpPr>
        <p:spPr>
          <a:xfrm>
            <a:off x="2563158" y="7591554"/>
            <a:ext cx="1634201" cy="1324477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cs typeface="AGA Aladdin Regular" pitchFamily="2" charset="-78"/>
              </a:rPr>
              <a:t>تعطى كل طالبة ورقة من هذا النشاط ثم تعلق في الجدار على حبل حتى نهاية اليوم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71876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909</Words>
  <Application>Microsoft Office PowerPoint</Application>
  <PresentationFormat>A4 Paper (210x297 mm)</PresentationFormat>
  <Paragraphs>291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27" baseType="lpstr">
      <vt:lpstr>ＭＳ Ｐゴシック</vt:lpstr>
      <vt:lpstr>ＭＳ Ｐゴシック</vt:lpstr>
      <vt:lpstr> Abdoullah Ashgar EL-kharef</vt:lpstr>
      <vt:lpstr>AdvertisingBold</vt:lpstr>
      <vt:lpstr>AF_Aseer</vt:lpstr>
      <vt:lpstr>AGA Aladdin Regular</vt:lpstr>
      <vt:lpstr>AGA Furat Regular</vt:lpstr>
      <vt:lpstr>Ara Hamah 1964 B Bold</vt:lpstr>
      <vt:lpstr>Arabic Typesetting</vt:lpstr>
      <vt:lpstr>Aref Ruqaa</vt:lpstr>
      <vt:lpstr>Arial</vt:lpstr>
      <vt:lpstr>Calibri</vt:lpstr>
      <vt:lpstr>Calibri Light</vt:lpstr>
      <vt:lpstr>Dima Font</vt:lpstr>
      <vt:lpstr>Sakkal Majalla</vt:lpstr>
      <vt:lpstr>Times New Roman</vt:lpstr>
      <vt:lpstr>نسق Office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sadia alzahrani</dc:creator>
  <cp:lastModifiedBy>sadia alzahrani</cp:lastModifiedBy>
  <cp:revision>106</cp:revision>
  <dcterms:created xsi:type="dcterms:W3CDTF">2017-08-23T14:32:59Z</dcterms:created>
  <dcterms:modified xsi:type="dcterms:W3CDTF">2019-08-25T17:04:47Z</dcterms:modified>
</cp:coreProperties>
</file>